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Calibri" panose="020F0502020204030204" pitchFamily="34" charset="0"/>
      <p:regular r:id="rId20"/>
      <p:bold r:id="rId21"/>
      <p:italic r:id="rId22"/>
      <p:boldItalic r:id="rId23"/>
    </p:embeddedFont>
    <p:embeddedFont>
      <p:font typeface="Lato" panose="020B0604020202020204" charset="0"/>
      <p:regular r:id="rId24"/>
      <p:bold r:id="rId25"/>
      <p:italic r:id="rId26"/>
      <p:boldItalic r:id="rId27"/>
    </p:embeddedFont>
    <p:embeddedFont>
      <p:font typeface="Open Sans"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884" y="4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6ca95b537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6ca95b537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6ca95b537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6ca95b537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6ca95b537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6ca95b537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764fd977b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764fd977b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6ca95b537a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6ca95b537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764fd977bc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764fd977bc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7635eefd0e_0_16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7635eefd0e_0_16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6ca95b537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6ca95b537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7635eefd0e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7635eefd0e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6ca95b537a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6ca95b537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6ca95b537a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6ca95b537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6ca95b537a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6ca95b537a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6ca95b537a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6ca95b537a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6ca95b537a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6ca95b537a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6ca95b537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6ca95b537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7635eefd0e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7635eefd0e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t"/>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2_y7n7OGsl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MHo928fd2w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lPHf2j3TPXo"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www.opera.ee/virtuaalnetuur/"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drive.google.com/file/d/1XzYAHS1pIkcNFJN6S0gFCNZZ_g6IxMF0/view"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hyperlink" Target="https://www.ajaloomuuseum.ee/haridus/pohikoolile"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linnamuuseum.ee/linnamuuseum/haridus/pohikool-ja-gumnaasium/" TargetMode="External"/><Relationship Id="rId5" Type="http://schemas.openxmlformats.org/officeDocument/2006/relationships/hyperlink" Target="https://linnamuuseum.ee/kiek-de-kok/haridus-kok/" TargetMode="External"/><Relationship Id="rId4" Type="http://schemas.openxmlformats.org/officeDocument/2006/relationships/hyperlink" Target="https://evm.ee/est/ekspositsioon/uksikobjektid/kuie-koolimaja/aastaringsed-tunnid-pohikoolil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idx="4294967295"/>
          </p:nvPr>
        </p:nvSpPr>
        <p:spPr>
          <a:xfrm>
            <a:off x="324475" y="35450"/>
            <a:ext cx="8757300" cy="90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t">
                <a:solidFill>
                  <a:schemeClr val="lt1"/>
                </a:solidFill>
              </a:rPr>
              <a:t>Museum Education, Cultural Heritage and Schools</a:t>
            </a:r>
            <a:endParaRPr>
              <a:solidFill>
                <a:schemeClr val="lt1"/>
              </a:solidFill>
            </a:endParaRPr>
          </a:p>
          <a:p>
            <a:pPr marL="0" lvl="0" indent="0" algn="l" rtl="0">
              <a:spcBef>
                <a:spcPts val="0"/>
              </a:spcBef>
              <a:spcAft>
                <a:spcPts val="0"/>
              </a:spcAft>
              <a:buNone/>
            </a:pPr>
            <a:r>
              <a:rPr lang="et" sz="1800" b="0">
                <a:solidFill>
                  <a:schemeClr val="lt1"/>
                </a:solidFill>
                <a:latin typeface="Lato"/>
                <a:ea typeface="Lato"/>
                <a:cs typeface="Lato"/>
                <a:sym typeface="Lato"/>
              </a:rPr>
              <a:t>Ateena 26.-30. august 2019</a:t>
            </a:r>
            <a:endParaRPr>
              <a:solidFill>
                <a:schemeClr val="lt1"/>
              </a:solidFill>
            </a:endParaRPr>
          </a:p>
        </p:txBody>
      </p:sp>
      <p:sp>
        <p:nvSpPr>
          <p:cNvPr id="55" name="Google Shape;55;p1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58025"/>
            <a:ext cx="8520600" cy="72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t" sz="4200">
                <a:latin typeface="Calibri"/>
                <a:ea typeface="Calibri"/>
                <a:cs typeface="Calibri"/>
                <a:sym typeface="Calibri"/>
              </a:rPr>
              <a:t>Muusjumite liigitus</a:t>
            </a:r>
            <a:endParaRPr sz="4200">
              <a:latin typeface="Calibri"/>
              <a:ea typeface="Calibri"/>
              <a:cs typeface="Calibri"/>
              <a:sym typeface="Calibri"/>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Memoriaalmuusjum:</a:t>
            </a:r>
            <a:r>
              <a:rPr lang="et">
                <a:solidFill>
                  <a:srgbClr val="1C1E21"/>
                </a:solidFill>
                <a:latin typeface="Calibri"/>
                <a:ea typeface="Calibri"/>
                <a:cs typeface="Calibri"/>
                <a:sym typeface="Calibri"/>
              </a:rPr>
              <a:t> Juhan elas, Juhan suri, Juhani ideed ei sure!</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Ajaloomuusjum</a:t>
            </a:r>
            <a:r>
              <a:rPr lang="et">
                <a:solidFill>
                  <a:srgbClr val="1C1E21"/>
                </a:solidFill>
                <a:latin typeface="Calibri"/>
                <a:ea typeface="Calibri"/>
                <a:cs typeface="Calibri"/>
                <a:sym typeface="Calibri"/>
              </a:rPr>
              <a:t>: Juhan paleoliitikumis, Juhan tsaariajal, Juhan nõukogude perioodil</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Kirjandusmuusjum:</a:t>
            </a:r>
            <a:r>
              <a:rPr lang="et">
                <a:solidFill>
                  <a:srgbClr val="1C1E21"/>
                </a:solidFill>
                <a:latin typeface="Calibri"/>
                <a:ea typeface="Calibri"/>
                <a:cs typeface="Calibri"/>
                <a:sym typeface="Calibri"/>
              </a:rPr>
              <a:t> Juhan kirjutas, Juhan suri, Juhan läks trükki!</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Kaasaegse kunsti muusjum:</a:t>
            </a:r>
            <a:r>
              <a:rPr lang="et">
                <a:solidFill>
                  <a:srgbClr val="1C1E21"/>
                </a:solidFill>
                <a:latin typeface="Calibri"/>
                <a:ea typeface="Calibri"/>
                <a:cs typeface="Calibri"/>
                <a:sym typeface="Calibri"/>
              </a:rPr>
              <a:t> Juhani sõnum, Juhani performaans, Juhani objektid</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Etnograafiamuusjum:</a:t>
            </a:r>
            <a:r>
              <a:rPr lang="et">
                <a:solidFill>
                  <a:srgbClr val="1C1E21"/>
                </a:solidFill>
                <a:latin typeface="Calibri"/>
                <a:ea typeface="Calibri"/>
                <a:cs typeface="Calibri"/>
                <a:sym typeface="Calibri"/>
              </a:rPr>
              <a:t> mida Juhan sõi, mis Juhanil seljas oli, Juhani eluruum</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Koduloomuusjum:</a:t>
            </a:r>
            <a:r>
              <a:rPr lang="et">
                <a:solidFill>
                  <a:srgbClr val="1C1E21"/>
                </a:solidFill>
                <a:latin typeface="Calibri"/>
                <a:ea typeface="Calibri"/>
                <a:cs typeface="Calibri"/>
                <a:sym typeface="Calibri"/>
              </a:rPr>
              <a:t> Juhan suurendas väljalüpsi, Juhan vabas looduses, Juhanit kaevatakse välja</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Kunstimuusjum:</a:t>
            </a:r>
            <a:r>
              <a:rPr lang="et">
                <a:solidFill>
                  <a:srgbClr val="1C1E21"/>
                </a:solidFill>
                <a:latin typeface="Calibri"/>
                <a:ea typeface="Calibri"/>
                <a:cs typeface="Calibri"/>
                <a:sym typeface="Calibri"/>
              </a:rPr>
              <a:t> Kolm Juhanit hommikuses männimetsas, Juhan gravüüris, Juhan restaureerimisel</a:t>
            </a:r>
            <a:endParaRPr>
              <a:solidFill>
                <a:srgbClr val="1C1E21"/>
              </a:solidFill>
              <a:latin typeface="Calibri"/>
              <a:ea typeface="Calibri"/>
              <a:cs typeface="Calibri"/>
              <a:sym typeface="Calibri"/>
            </a:endParaRPr>
          </a:p>
          <a:p>
            <a:pPr marL="0" lvl="0" indent="0" algn="l" rtl="0">
              <a:spcBef>
                <a:spcPts val="5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body" idx="1"/>
          </p:nvPr>
        </p:nvSpPr>
        <p:spPr>
          <a:xfrm>
            <a:off x="311700" y="466675"/>
            <a:ext cx="8520600" cy="3931200"/>
          </a:xfrm>
          <a:prstGeom prst="rect">
            <a:avLst/>
          </a:prstGeom>
        </p:spPr>
        <p:txBody>
          <a:bodyPr spcFirstLastPara="1" wrap="square" lIns="91425" tIns="91425" rIns="91425" bIns="91425" anchor="t" anchorCtr="0">
            <a:noAutofit/>
          </a:bodyPr>
          <a:lstStyle/>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Tehnikamuusjum:</a:t>
            </a:r>
            <a:r>
              <a:rPr lang="et">
                <a:solidFill>
                  <a:srgbClr val="1C1E21"/>
                </a:solidFill>
                <a:latin typeface="Calibri"/>
                <a:ea typeface="Calibri"/>
                <a:cs typeface="Calibri"/>
                <a:sym typeface="Calibri"/>
              </a:rPr>
              <a:t> Juhan leiutas, Juhan tegi, Juhan meisterdas</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Okupatsioonimuusjum</a:t>
            </a:r>
            <a:r>
              <a:rPr lang="et">
                <a:solidFill>
                  <a:srgbClr val="1C1E21"/>
                </a:solidFill>
                <a:latin typeface="Calibri"/>
                <a:ea typeface="Calibri"/>
                <a:cs typeface="Calibri"/>
                <a:sym typeface="Calibri"/>
              </a:rPr>
              <a:t>: Juhan arreteeriti, Juhanit kiusati taga, Juhan-vabadusvõitleja</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Antropoloogiamuusjum:</a:t>
            </a:r>
            <a:r>
              <a:rPr lang="et">
                <a:solidFill>
                  <a:srgbClr val="1C1E21"/>
                </a:solidFill>
                <a:latin typeface="Calibri"/>
                <a:ea typeface="Calibri"/>
                <a:cs typeface="Calibri"/>
                <a:sym typeface="Calibri"/>
              </a:rPr>
              <a:t> Juhan elas, Juhan suri, oh vaene Juhan!</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Zooloogiamuusjum:</a:t>
            </a:r>
            <a:r>
              <a:rPr lang="et">
                <a:solidFill>
                  <a:srgbClr val="1C1E21"/>
                </a:solidFill>
                <a:latin typeface="Calibri"/>
                <a:ea typeface="Calibri"/>
                <a:cs typeface="Calibri"/>
                <a:sym typeface="Calibri"/>
              </a:rPr>
              <a:t> Juhani sõbrad, Juhani vaenlased, mida Juhan sõi</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Spordimuusjum:</a:t>
            </a:r>
            <a:r>
              <a:rPr lang="et">
                <a:solidFill>
                  <a:srgbClr val="1C1E21"/>
                </a:solidFill>
                <a:latin typeface="Calibri"/>
                <a:ea typeface="Calibri"/>
                <a:cs typeface="Calibri"/>
                <a:sym typeface="Calibri"/>
              </a:rPr>
              <a:t> Juhani võidud, Juhani medalid, Juhani rekordid</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Majamuusjum:</a:t>
            </a:r>
            <a:r>
              <a:rPr lang="et">
                <a:solidFill>
                  <a:srgbClr val="1C1E21"/>
                </a:solidFill>
                <a:latin typeface="Calibri"/>
                <a:ea typeface="Calibri"/>
                <a:cs typeface="Calibri"/>
                <a:sym typeface="Calibri"/>
              </a:rPr>
              <a:t> Juhani haud, Juhani lapselapselaps, Juhani sussid</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Sõjamuusjum:</a:t>
            </a:r>
            <a:r>
              <a:rPr lang="et">
                <a:solidFill>
                  <a:srgbClr val="1C1E21"/>
                </a:solidFill>
                <a:latin typeface="Calibri"/>
                <a:ea typeface="Calibri"/>
                <a:cs typeface="Calibri"/>
                <a:sym typeface="Calibri"/>
              </a:rPr>
              <a:t> Juhani relvastus, Juhani lahing, Juhani postuumsed ordenid</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b="1">
                <a:solidFill>
                  <a:srgbClr val="1C1E21"/>
                </a:solidFill>
                <a:latin typeface="Calibri"/>
                <a:ea typeface="Calibri"/>
                <a:cs typeface="Calibri"/>
                <a:sym typeface="Calibri"/>
              </a:rPr>
              <a:t>Ettevõtte muusjuminurk:</a:t>
            </a:r>
            <a:r>
              <a:rPr lang="et">
                <a:solidFill>
                  <a:srgbClr val="1C1E21"/>
                </a:solidFill>
                <a:latin typeface="Calibri"/>
                <a:ea typeface="Calibri"/>
                <a:cs typeface="Calibri"/>
                <a:sym typeface="Calibri"/>
              </a:rPr>
              <a:t> Juhan tegi palju tööd, Juhan oli edukas, elagu Juhan!</a:t>
            </a:r>
            <a:endParaRPr>
              <a:solidFill>
                <a:srgbClr val="1C1E21"/>
              </a:solidFill>
              <a:latin typeface="Calibri"/>
              <a:ea typeface="Calibri"/>
              <a:cs typeface="Calibri"/>
              <a:sym typeface="Calibri"/>
            </a:endParaRPr>
          </a:p>
          <a:p>
            <a:pPr marL="0" lvl="0" indent="0" algn="l" rtl="0">
              <a:spcBef>
                <a:spcPts val="500"/>
              </a:spcBef>
              <a:spcAft>
                <a:spcPts val="0"/>
              </a:spcAft>
              <a:buNone/>
            </a:pPr>
            <a:r>
              <a:rPr lang="et" b="1">
                <a:solidFill>
                  <a:srgbClr val="1C1E21"/>
                </a:solidFill>
                <a:latin typeface="Calibri"/>
                <a:ea typeface="Calibri"/>
                <a:cs typeface="Calibri"/>
                <a:sym typeface="Calibri"/>
              </a:rPr>
              <a:t>Meremuusjum</a:t>
            </a:r>
            <a:r>
              <a:rPr lang="et">
                <a:solidFill>
                  <a:srgbClr val="1C1E21"/>
                </a:solidFill>
                <a:latin typeface="Calibri"/>
                <a:ea typeface="Calibri"/>
                <a:cs typeface="Calibri"/>
                <a:sym typeface="Calibri"/>
              </a:rPr>
              <a:t>: Juhani allveelaev, Juhani koge, Juhani laevamudelite kogu    </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r>
              <a:rPr lang="et">
                <a:solidFill>
                  <a:srgbClr val="1C1E21"/>
                </a:solidFill>
                <a:latin typeface="Calibri"/>
                <a:ea typeface="Calibri"/>
                <a:cs typeface="Calibri"/>
                <a:sym typeface="Calibri"/>
              </a:rPr>
              <a:t>(runetist)</a:t>
            </a:r>
            <a:endParaRPr>
              <a:solidFill>
                <a:srgbClr val="1C1E21"/>
              </a:solidFill>
              <a:latin typeface="Calibri"/>
              <a:ea typeface="Calibri"/>
              <a:cs typeface="Calibri"/>
              <a:sym typeface="Calibri"/>
            </a:endParaRPr>
          </a:p>
          <a:p>
            <a:pPr marL="0" lvl="0" indent="0" algn="l" rtl="0">
              <a:spcBef>
                <a:spcPts val="500"/>
              </a:spcBef>
              <a:spcAft>
                <a:spcPts val="0"/>
              </a:spcAft>
              <a:buClr>
                <a:schemeClr val="dk1"/>
              </a:buClr>
              <a:buSzPts val="1100"/>
              <a:buFont typeface="Arial"/>
              <a:buNone/>
            </a:pPr>
            <a:endParaRPr>
              <a:solidFill>
                <a:srgbClr val="1C1E21"/>
              </a:solidFill>
              <a:latin typeface="Calibri"/>
              <a:ea typeface="Calibri"/>
              <a:cs typeface="Calibri"/>
              <a:sym typeface="Calibri"/>
            </a:endParaRPr>
          </a:p>
          <a:p>
            <a:pPr marL="0" lvl="0" indent="0" algn="l" rtl="0">
              <a:spcBef>
                <a:spcPts val="5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t" sz="4200">
                <a:latin typeface="Calibri"/>
                <a:ea typeface="Calibri"/>
                <a:cs typeface="Calibri"/>
                <a:sym typeface="Calibri"/>
              </a:rPr>
              <a:t>Mis on muuseum?</a:t>
            </a:r>
            <a:endParaRPr sz="4200">
              <a:latin typeface="Calibri"/>
              <a:ea typeface="Calibri"/>
              <a:cs typeface="Calibri"/>
              <a:sym typeface="Calibri"/>
            </a:endParaRPr>
          </a:p>
        </p:txBody>
      </p:sp>
      <p:sp>
        <p:nvSpPr>
          <p:cNvPr id="72" name="Google Shape;72;p16"/>
          <p:cNvSpPr txBox="1">
            <a:spLocks noGrp="1"/>
          </p:cNvSpPr>
          <p:nvPr>
            <p:ph type="body" idx="1"/>
          </p:nvPr>
        </p:nvSpPr>
        <p:spPr>
          <a:xfrm>
            <a:off x="311700" y="1152475"/>
            <a:ext cx="8520600" cy="389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t" u="sng">
                <a:solidFill>
                  <a:srgbClr val="0000FF"/>
                </a:solidFill>
                <a:latin typeface="Calibri"/>
                <a:ea typeface="Calibri"/>
                <a:cs typeface="Calibri"/>
                <a:sym typeface="Calibri"/>
                <a:hlinkClick r:id="rId3"/>
              </a:rPr>
              <a:t>Video Brain Scoop</a:t>
            </a:r>
            <a:endParaRPr>
              <a:solidFill>
                <a:srgbClr val="0000FF"/>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latin typeface="Calibri"/>
              <a:ea typeface="Calibri"/>
              <a:cs typeface="Calibri"/>
              <a:sym typeface="Calibri"/>
            </a:endParaRPr>
          </a:p>
          <a:p>
            <a:pPr marL="0" marR="0" lvl="0" indent="0" algn="just" rtl="0">
              <a:spcBef>
                <a:spcPts val="0"/>
              </a:spcBef>
              <a:spcAft>
                <a:spcPts val="0"/>
              </a:spcAft>
              <a:buClr>
                <a:schemeClr val="dk1"/>
              </a:buClr>
              <a:buSzPts val="1100"/>
              <a:buFont typeface="Arial"/>
              <a:buNone/>
            </a:pPr>
            <a:r>
              <a:rPr lang="et">
                <a:solidFill>
                  <a:schemeClr val="dk1"/>
                </a:solidFill>
                <a:latin typeface="Calibri"/>
                <a:ea typeface="Calibri"/>
                <a:cs typeface="Calibri"/>
                <a:sym typeface="Calibri"/>
              </a:rPr>
              <a:t>Muuseumiseadus aastast 2013 määratleb muuseumi järgnevalt:</a:t>
            </a:r>
            <a:endParaRPr>
              <a:solidFill>
                <a:schemeClr val="dk1"/>
              </a:solidFill>
              <a:latin typeface="Calibri"/>
              <a:ea typeface="Calibri"/>
              <a:cs typeface="Calibri"/>
              <a:sym typeface="Calibri"/>
            </a:endParaRPr>
          </a:p>
          <a:p>
            <a:pPr marL="0" marR="0" lvl="0" indent="0" algn="just" rtl="0">
              <a:spcBef>
                <a:spcPts val="0"/>
              </a:spcBef>
              <a:spcAft>
                <a:spcPts val="0"/>
              </a:spcAft>
              <a:buClr>
                <a:schemeClr val="dk1"/>
              </a:buClr>
              <a:buSzPts val="1100"/>
              <a:buFont typeface="Arial"/>
              <a:buNone/>
            </a:pPr>
            <a:endParaRPr b="1">
              <a:latin typeface="Calibri"/>
              <a:ea typeface="Calibri"/>
              <a:cs typeface="Calibri"/>
              <a:sym typeface="Calibri"/>
            </a:endParaRPr>
          </a:p>
          <a:p>
            <a:pPr marL="0" marR="0" lvl="0" indent="0" algn="just" rtl="0">
              <a:spcBef>
                <a:spcPts val="0"/>
              </a:spcBef>
              <a:spcAft>
                <a:spcPts val="0"/>
              </a:spcAft>
              <a:buClr>
                <a:schemeClr val="dk1"/>
              </a:buClr>
              <a:buSzPts val="1100"/>
              <a:buFont typeface="Arial"/>
              <a:buNone/>
            </a:pPr>
            <a:r>
              <a:rPr lang="et" b="1">
                <a:solidFill>
                  <a:schemeClr val="dk1"/>
                </a:solidFill>
                <a:latin typeface="Calibri"/>
                <a:ea typeface="Calibri"/>
                <a:cs typeface="Calibri"/>
                <a:sym typeface="Calibri"/>
              </a:rPr>
              <a:t>Muuseum on ühiskonna ja selle arengu teenistuses alaliselt tegutsev kultuuri- ja haridusasutus, mis ei taotle majanduslikku kasumit, mis on üldsusele avatud ning mille</a:t>
            </a:r>
            <a:r>
              <a:rPr lang="et">
                <a:solidFill>
                  <a:schemeClr val="dk1"/>
                </a:solidFill>
                <a:latin typeface="Calibri"/>
                <a:ea typeface="Calibri"/>
                <a:cs typeface="Calibri"/>
                <a:sym typeface="Calibri"/>
              </a:rPr>
              <a:t> </a:t>
            </a:r>
            <a:r>
              <a:rPr lang="et" b="1">
                <a:solidFill>
                  <a:schemeClr val="dk1"/>
                </a:solidFill>
                <a:latin typeface="Calibri"/>
                <a:ea typeface="Calibri"/>
                <a:cs typeface="Calibri"/>
                <a:sym typeface="Calibri"/>
              </a:rPr>
              <a:t>ülesanne on koguda, säilitada, uurida ning vahendada inimese ja tema elukeskkonnaga seotud vaimset ja materiaalset kultuuripärandit hariduslikel, teaduslikel ja elamuslikel eesmärkidel. Muuseum arvestab oma ülesannete täitmisel muu hulgas laste ja puuetega inimeste vajadusi. (Riigi Teataja)</a:t>
            </a:r>
            <a:endParaRPr b="1">
              <a:solidFill>
                <a:schemeClr val="dk1"/>
              </a:solidFill>
              <a:latin typeface="Calibri"/>
              <a:ea typeface="Calibri"/>
              <a:cs typeface="Calibri"/>
              <a:sym typeface="Calibri"/>
            </a:endParaRPr>
          </a:p>
          <a:p>
            <a:pPr marL="0" lvl="0" indent="0" algn="l" rtl="0">
              <a:spcBef>
                <a:spcPts val="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t" sz="4200">
                <a:latin typeface="Calibri"/>
                <a:ea typeface="Calibri"/>
                <a:cs typeface="Calibri"/>
                <a:sym typeface="Calibri"/>
              </a:rPr>
              <a:t>Kreeka Kultuuri Instituut</a:t>
            </a:r>
            <a:endParaRPr sz="4200">
              <a:latin typeface="Calibri"/>
              <a:ea typeface="Calibri"/>
              <a:cs typeface="Calibri"/>
              <a:sym typeface="Calibri"/>
            </a:endParaRPr>
          </a:p>
        </p:txBody>
      </p:sp>
      <p:sp>
        <p:nvSpPr>
          <p:cNvPr id="78" name="Google Shape;78;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t">
                <a:solidFill>
                  <a:srgbClr val="000000"/>
                </a:solidFill>
                <a:latin typeface="Calibri"/>
                <a:ea typeface="Calibri"/>
                <a:cs typeface="Calibri"/>
                <a:sym typeface="Calibri"/>
              </a:rPr>
              <a:t>Koolitus toimus Koolielu ja hariduse muuseumis Ateenas.</a:t>
            </a:r>
            <a:endParaRPr>
              <a:solidFill>
                <a:srgbClr val="000000"/>
              </a:solidFill>
              <a:latin typeface="Calibri"/>
              <a:ea typeface="Calibri"/>
              <a:cs typeface="Calibri"/>
              <a:sym typeface="Calibri"/>
            </a:endParaRPr>
          </a:p>
        </p:txBody>
      </p:sp>
      <p:pic>
        <p:nvPicPr>
          <p:cNvPr id="79" name="Google Shape;79;p17"/>
          <p:cNvPicPr preferRelativeResize="0"/>
          <p:nvPr/>
        </p:nvPicPr>
        <p:blipFill>
          <a:blip r:embed="rId3">
            <a:alphaModFix/>
          </a:blip>
          <a:stretch>
            <a:fillRect/>
          </a:stretch>
        </p:blipFill>
        <p:spPr>
          <a:xfrm>
            <a:off x="372975" y="1617925"/>
            <a:ext cx="2696525" cy="2315773"/>
          </a:xfrm>
          <a:prstGeom prst="rect">
            <a:avLst/>
          </a:prstGeom>
          <a:noFill/>
          <a:ln>
            <a:noFill/>
          </a:ln>
        </p:spPr>
      </p:pic>
      <p:pic>
        <p:nvPicPr>
          <p:cNvPr id="80" name="Google Shape;80;p17"/>
          <p:cNvPicPr preferRelativeResize="0"/>
          <p:nvPr/>
        </p:nvPicPr>
        <p:blipFill>
          <a:blip r:embed="rId4">
            <a:alphaModFix/>
          </a:blip>
          <a:stretch>
            <a:fillRect/>
          </a:stretch>
        </p:blipFill>
        <p:spPr>
          <a:xfrm>
            <a:off x="6037125" y="3116125"/>
            <a:ext cx="2648950" cy="1986724"/>
          </a:xfrm>
          <a:prstGeom prst="rect">
            <a:avLst/>
          </a:prstGeom>
          <a:noFill/>
          <a:ln>
            <a:noFill/>
          </a:ln>
        </p:spPr>
      </p:pic>
      <p:pic>
        <p:nvPicPr>
          <p:cNvPr id="81" name="Google Shape;81;p17"/>
          <p:cNvPicPr preferRelativeResize="0"/>
          <p:nvPr/>
        </p:nvPicPr>
        <p:blipFill>
          <a:blip r:embed="rId5">
            <a:alphaModFix/>
          </a:blip>
          <a:stretch>
            <a:fillRect/>
          </a:stretch>
        </p:blipFill>
        <p:spPr>
          <a:xfrm>
            <a:off x="6206975" y="1152425"/>
            <a:ext cx="2309248" cy="1932548"/>
          </a:xfrm>
          <a:prstGeom prst="rect">
            <a:avLst/>
          </a:prstGeom>
          <a:noFill/>
          <a:ln>
            <a:noFill/>
          </a:ln>
        </p:spPr>
      </p:pic>
      <p:pic>
        <p:nvPicPr>
          <p:cNvPr id="82" name="Google Shape;82;p17"/>
          <p:cNvPicPr preferRelativeResize="0"/>
          <p:nvPr/>
        </p:nvPicPr>
        <p:blipFill>
          <a:blip r:embed="rId6">
            <a:alphaModFix/>
          </a:blip>
          <a:stretch>
            <a:fillRect/>
          </a:stretch>
        </p:blipFill>
        <p:spPr>
          <a:xfrm>
            <a:off x="3127613" y="1703150"/>
            <a:ext cx="2851400" cy="1822349"/>
          </a:xfrm>
          <a:prstGeom prst="rect">
            <a:avLst/>
          </a:prstGeom>
          <a:noFill/>
          <a:ln>
            <a:noFill/>
          </a:ln>
        </p:spPr>
      </p:pic>
      <p:pic>
        <p:nvPicPr>
          <p:cNvPr id="83" name="Google Shape;83;p17"/>
          <p:cNvPicPr preferRelativeResize="0"/>
          <p:nvPr/>
        </p:nvPicPr>
        <p:blipFill>
          <a:blip r:embed="rId7">
            <a:alphaModFix/>
          </a:blip>
          <a:stretch>
            <a:fillRect/>
          </a:stretch>
        </p:blipFill>
        <p:spPr>
          <a:xfrm>
            <a:off x="3127625" y="3525500"/>
            <a:ext cx="2918876" cy="17625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t" sz="4200">
                <a:latin typeface="Calibri"/>
                <a:ea typeface="Calibri"/>
                <a:cs typeface="Calibri"/>
                <a:sym typeface="Calibri"/>
              </a:rPr>
              <a:t>Muuseumis...</a:t>
            </a:r>
            <a:endParaRPr sz="4200">
              <a:latin typeface="Calibri"/>
              <a:ea typeface="Calibri"/>
              <a:cs typeface="Calibri"/>
              <a:sym typeface="Calibri"/>
            </a:endParaRPr>
          </a:p>
        </p:txBody>
      </p:sp>
      <p:sp>
        <p:nvSpPr>
          <p:cNvPr id="89" name="Google Shape;89;p18"/>
          <p:cNvSpPr txBox="1">
            <a:spLocks noGrp="1"/>
          </p:cNvSpPr>
          <p:nvPr>
            <p:ph type="body" idx="1"/>
          </p:nvPr>
        </p:nvSpPr>
        <p:spPr>
          <a:xfrm>
            <a:off x="311700" y="1152475"/>
            <a:ext cx="8520600" cy="372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t" u="sng">
                <a:solidFill>
                  <a:srgbClr val="0000FF"/>
                </a:solidFill>
                <a:latin typeface="Calibri"/>
                <a:ea typeface="Calibri"/>
                <a:cs typeface="Calibri"/>
                <a:sym typeface="Calibri"/>
                <a:hlinkClick r:id="rId3"/>
              </a:rPr>
              <a:t>Why do we have Museums?</a:t>
            </a:r>
            <a:endParaRPr>
              <a:solidFill>
                <a:srgbClr val="0000FF"/>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Mida muuseum meile räägib?</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Mida ei räägi?</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Miks?</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Kuidas?</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Kas on kasulik?</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Kas on vaja giidi?</a:t>
            </a:r>
            <a:endParaRPr>
              <a:solidFill>
                <a:schemeClr val="dk1"/>
              </a:solidFill>
              <a:latin typeface="Calibri"/>
              <a:ea typeface="Calibri"/>
              <a:cs typeface="Calibri"/>
              <a:sym typeface="Calibri"/>
            </a:endParaRPr>
          </a:p>
          <a:p>
            <a:pPr marL="0" lvl="0" indent="0" algn="l" rtl="0">
              <a:spcBef>
                <a:spcPts val="0"/>
              </a:spcBef>
              <a:spcAft>
                <a:spcPts val="0"/>
              </a:spcAft>
              <a:buNone/>
            </a:pPr>
            <a:r>
              <a:rPr lang="et">
                <a:solidFill>
                  <a:schemeClr val="dk1"/>
                </a:solidFill>
                <a:latin typeface="Calibri"/>
                <a:ea typeface="Calibri"/>
                <a:cs typeface="Calibri"/>
                <a:sym typeface="Calibri"/>
              </a:rPr>
              <a:t>Millise loo see koht jutustab ja mille jätab ütlemata?</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t">
                <a:solidFill>
                  <a:schemeClr val="dk1"/>
                </a:solidFill>
                <a:latin typeface="Calibri"/>
                <a:ea typeface="Calibri"/>
                <a:cs typeface="Calibri"/>
                <a:sym typeface="Calibri"/>
              </a:rPr>
              <a:t>Keskenduda ühele spetsiifilisele osale/teemale muuseumis - jääb rohkem meelde ja on ka järgmisel korral huvitav, kui on erinev programm.</a:t>
            </a:r>
            <a:endParaRPr>
              <a:solidFill>
                <a:schemeClr val="dk1"/>
              </a:solidFill>
              <a:latin typeface="Calibri"/>
              <a:ea typeface="Calibri"/>
              <a:cs typeface="Calibri"/>
              <a:sym typeface="Calibri"/>
            </a:endParaRPr>
          </a:p>
          <a:p>
            <a:pPr marL="0" lvl="0" indent="0" algn="l" rtl="0">
              <a:spcBef>
                <a:spcPts val="0"/>
              </a:spcBef>
              <a:spcAft>
                <a:spcPts val="1600"/>
              </a:spcAft>
              <a:buNone/>
            </a:pPr>
            <a:endParaRPr>
              <a:latin typeface="Calibri"/>
              <a:ea typeface="Calibri"/>
              <a:cs typeface="Calibri"/>
              <a:sym typeface="Calibri"/>
            </a:endParaRPr>
          </a:p>
        </p:txBody>
      </p:sp>
      <p:pic>
        <p:nvPicPr>
          <p:cNvPr id="90" name="Google Shape;90;p18"/>
          <p:cNvPicPr preferRelativeResize="0"/>
          <p:nvPr/>
        </p:nvPicPr>
        <p:blipFill>
          <a:blip r:embed="rId4">
            <a:alphaModFix/>
          </a:blip>
          <a:stretch>
            <a:fillRect/>
          </a:stretch>
        </p:blipFill>
        <p:spPr>
          <a:xfrm>
            <a:off x="5416000" y="1234775"/>
            <a:ext cx="2947924" cy="26739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t" sz="4200">
                <a:latin typeface="Calibri"/>
                <a:ea typeface="Calibri"/>
                <a:cs typeface="Calibri"/>
                <a:sym typeface="Calibri"/>
              </a:rPr>
              <a:t>Me käisime...</a:t>
            </a:r>
            <a:endParaRPr sz="4200">
              <a:latin typeface="Calibri"/>
              <a:ea typeface="Calibri"/>
              <a:cs typeface="Calibri"/>
              <a:sym typeface="Calibri"/>
            </a:endParaRPr>
          </a:p>
        </p:txBody>
      </p:sp>
      <p:sp>
        <p:nvSpPr>
          <p:cNvPr id="96" name="Google Shape;96;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t">
                <a:solidFill>
                  <a:schemeClr val="dk1"/>
                </a:solidFill>
                <a:latin typeface="Calibri"/>
                <a:ea typeface="Calibri"/>
                <a:cs typeface="Calibri"/>
                <a:sym typeface="Calibri"/>
              </a:rPr>
              <a:t>Arheoloogiamuuseum</a:t>
            </a:r>
            <a:endParaRPr>
              <a:solidFill>
                <a:schemeClr val="dk1"/>
              </a:solidFill>
              <a:latin typeface="Calibri"/>
              <a:ea typeface="Calibri"/>
              <a:cs typeface="Calibri"/>
              <a:sym typeface="Calibri"/>
            </a:endParaRPr>
          </a:p>
          <a:p>
            <a:pPr marL="0" lvl="0" indent="0" algn="l" rtl="0">
              <a:spcBef>
                <a:spcPts val="1600"/>
              </a:spcBef>
              <a:spcAft>
                <a:spcPts val="0"/>
              </a:spcAft>
              <a:buNone/>
            </a:pPr>
            <a:r>
              <a:rPr lang="et">
                <a:solidFill>
                  <a:schemeClr val="dk1"/>
                </a:solidFill>
                <a:latin typeface="Calibri"/>
                <a:ea typeface="Calibri"/>
                <a:cs typeface="Calibri"/>
                <a:sym typeface="Calibri"/>
              </a:rPr>
              <a:t>Akropoli muuseum</a:t>
            </a:r>
            <a:endParaRPr>
              <a:solidFill>
                <a:schemeClr val="dk1"/>
              </a:solidFill>
              <a:latin typeface="Calibri"/>
              <a:ea typeface="Calibri"/>
              <a:cs typeface="Calibri"/>
              <a:sym typeface="Calibri"/>
            </a:endParaRPr>
          </a:p>
          <a:p>
            <a:pPr marL="0" lvl="0" indent="0" algn="l" rtl="0">
              <a:spcBef>
                <a:spcPts val="1600"/>
              </a:spcBef>
              <a:spcAft>
                <a:spcPts val="0"/>
              </a:spcAft>
              <a:buNone/>
            </a:pPr>
            <a:r>
              <a:rPr lang="et">
                <a:solidFill>
                  <a:schemeClr val="dk1"/>
                </a:solidFill>
                <a:latin typeface="Calibri"/>
                <a:ea typeface="Calibri"/>
                <a:cs typeface="Calibri"/>
                <a:sym typeface="Calibri"/>
              </a:rPr>
              <a:t>Kreeka rahvapillide muuseum</a:t>
            </a:r>
            <a:endParaRPr>
              <a:solidFill>
                <a:schemeClr val="dk1"/>
              </a:solidFill>
              <a:latin typeface="Calibri"/>
              <a:ea typeface="Calibri"/>
              <a:cs typeface="Calibri"/>
              <a:sym typeface="Calibri"/>
            </a:endParaRPr>
          </a:p>
          <a:p>
            <a:pPr marL="0" lvl="0" indent="0" algn="l" rtl="0">
              <a:spcBef>
                <a:spcPts val="1600"/>
              </a:spcBef>
              <a:spcAft>
                <a:spcPts val="0"/>
              </a:spcAft>
              <a:buNone/>
            </a:pPr>
            <a:r>
              <a:rPr lang="et">
                <a:solidFill>
                  <a:schemeClr val="dk1"/>
                </a:solidFill>
                <a:latin typeface="Calibri"/>
                <a:ea typeface="Calibri"/>
                <a:cs typeface="Calibri"/>
                <a:sym typeface="Calibri"/>
              </a:rPr>
              <a:t>Vanaaegne muuseum</a:t>
            </a:r>
            <a:endParaRPr>
              <a:solidFill>
                <a:schemeClr val="dk1"/>
              </a:solidFill>
              <a:latin typeface="Calibri"/>
              <a:ea typeface="Calibri"/>
              <a:cs typeface="Calibri"/>
              <a:sym typeface="Calibri"/>
            </a:endParaRPr>
          </a:p>
          <a:p>
            <a:pPr marL="0" lvl="0" indent="0" algn="l" rtl="0">
              <a:spcBef>
                <a:spcPts val="1600"/>
              </a:spcBef>
              <a:spcAft>
                <a:spcPts val="0"/>
              </a:spcAft>
              <a:buNone/>
            </a:pPr>
            <a:r>
              <a:rPr lang="et">
                <a:solidFill>
                  <a:schemeClr val="dk1"/>
                </a:solidFill>
                <a:latin typeface="Calibri"/>
                <a:ea typeface="Calibri"/>
                <a:cs typeface="Calibri"/>
                <a:sym typeface="Calibri"/>
              </a:rPr>
              <a:t>Kreeka rahvakunstimuuseum “Angeliki Chatzimichali”</a:t>
            </a:r>
            <a:endParaRPr>
              <a:solidFill>
                <a:schemeClr val="dk1"/>
              </a:solidFill>
              <a:latin typeface="Calibri"/>
              <a:ea typeface="Calibri"/>
              <a:cs typeface="Calibri"/>
              <a:sym typeface="Calibri"/>
            </a:endParaRPr>
          </a:p>
          <a:p>
            <a:pPr marL="0" lvl="0" indent="0" algn="l" rtl="0">
              <a:spcBef>
                <a:spcPts val="1600"/>
              </a:spcBef>
              <a:spcAft>
                <a:spcPts val="1600"/>
              </a:spcAft>
              <a:buNone/>
            </a:pPr>
            <a:endParaRPr>
              <a:solidFill>
                <a:schemeClr val="dk1"/>
              </a:solidFill>
              <a:latin typeface="Calibri"/>
              <a:ea typeface="Calibri"/>
              <a:cs typeface="Calibri"/>
              <a:sym typeface="Calibri"/>
            </a:endParaRPr>
          </a:p>
        </p:txBody>
      </p:sp>
      <p:pic>
        <p:nvPicPr>
          <p:cNvPr id="97" name="Google Shape;97;p19"/>
          <p:cNvPicPr preferRelativeResize="0"/>
          <p:nvPr/>
        </p:nvPicPr>
        <p:blipFill>
          <a:blip r:embed="rId3">
            <a:alphaModFix/>
          </a:blip>
          <a:stretch>
            <a:fillRect/>
          </a:stretch>
        </p:blipFill>
        <p:spPr>
          <a:xfrm>
            <a:off x="4624050" y="1237575"/>
            <a:ext cx="3985375" cy="2083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287500"/>
            <a:ext cx="8520600" cy="779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t" sz="4200">
                <a:solidFill>
                  <a:srgbClr val="000000"/>
                </a:solidFill>
                <a:latin typeface="Calibri"/>
                <a:ea typeface="Calibri"/>
                <a:cs typeface="Calibri"/>
                <a:sym typeface="Calibri"/>
              </a:rPr>
              <a:t>Õpiväljund</a:t>
            </a:r>
            <a:endParaRPr sz="4200">
              <a:solidFill>
                <a:srgbClr val="000000"/>
              </a:solidFill>
              <a:latin typeface="Calibri"/>
              <a:ea typeface="Calibri"/>
              <a:cs typeface="Calibri"/>
              <a:sym typeface="Calibri"/>
            </a:endParaRPr>
          </a:p>
          <a:p>
            <a:pPr marL="0" lvl="0" indent="0" algn="l" rtl="0">
              <a:spcBef>
                <a:spcPts val="0"/>
              </a:spcBef>
              <a:spcAft>
                <a:spcPts val="0"/>
              </a:spcAft>
              <a:buNone/>
            </a:pPr>
            <a:endParaRPr/>
          </a:p>
        </p:txBody>
      </p:sp>
      <p:sp>
        <p:nvSpPr>
          <p:cNvPr id="103" name="Google Shape;103;p20"/>
          <p:cNvSpPr txBox="1">
            <a:spLocks noGrp="1"/>
          </p:cNvSpPr>
          <p:nvPr>
            <p:ph type="body" idx="1"/>
          </p:nvPr>
        </p:nvSpPr>
        <p:spPr>
          <a:xfrm>
            <a:off x="311700" y="1152475"/>
            <a:ext cx="8520600" cy="394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t">
                <a:solidFill>
                  <a:schemeClr val="dk1"/>
                </a:solidFill>
                <a:latin typeface="Calibri"/>
                <a:ea typeface="Calibri"/>
                <a:cs typeface="Calibri"/>
                <a:sym typeface="Calibri"/>
              </a:rPr>
              <a:t>Kodutöö oli kirjeldada iga kord ühte muuseumi, hoonet või objekti vastavalt nendele märksõnadele.</a:t>
            </a:r>
            <a:endParaRPr>
              <a:solidFill>
                <a:schemeClr val="dk1"/>
              </a:solidFill>
              <a:latin typeface="Calibri"/>
              <a:ea typeface="Calibri"/>
              <a:cs typeface="Calibri"/>
              <a:sym typeface="Calibri"/>
            </a:endParaRPr>
          </a:p>
          <a:p>
            <a:pPr marL="0" lvl="0" indent="0" algn="l" rtl="0">
              <a:spcBef>
                <a:spcPts val="1600"/>
              </a:spcBef>
              <a:spcAft>
                <a:spcPts val="0"/>
              </a:spcAft>
              <a:buClr>
                <a:schemeClr val="dk1"/>
              </a:buClr>
              <a:buSzPts val="1100"/>
              <a:buFont typeface="Arial"/>
              <a:buNone/>
            </a:pPr>
            <a:r>
              <a:rPr lang="et">
                <a:solidFill>
                  <a:schemeClr val="dk1"/>
                </a:solidFill>
                <a:latin typeface="Calibri"/>
                <a:ea typeface="Calibri"/>
                <a:cs typeface="Calibri"/>
                <a:sym typeface="Calibri"/>
              </a:rPr>
              <a:t>Lisaks pidime iga kord täitma vaatluslehe muuseumi kohta. </a:t>
            </a:r>
            <a:endParaRPr/>
          </a:p>
          <a:p>
            <a:pPr marL="0" lvl="0" indent="0" algn="l" rtl="0">
              <a:spcBef>
                <a:spcPts val="1600"/>
              </a:spcBef>
              <a:spcAft>
                <a:spcPts val="1600"/>
              </a:spcAft>
              <a:buNone/>
            </a:pPr>
            <a:endParaRPr/>
          </a:p>
        </p:txBody>
      </p:sp>
      <p:pic>
        <p:nvPicPr>
          <p:cNvPr id="104" name="Google Shape;104;p20"/>
          <p:cNvPicPr preferRelativeResize="0"/>
          <p:nvPr/>
        </p:nvPicPr>
        <p:blipFill>
          <a:blip r:embed="rId3">
            <a:alphaModFix/>
          </a:blip>
          <a:stretch>
            <a:fillRect/>
          </a:stretch>
        </p:blipFill>
        <p:spPr>
          <a:xfrm>
            <a:off x="349150" y="2571750"/>
            <a:ext cx="2802894" cy="2358846"/>
          </a:xfrm>
          <a:prstGeom prst="rect">
            <a:avLst/>
          </a:prstGeom>
          <a:noFill/>
          <a:ln>
            <a:noFill/>
          </a:ln>
        </p:spPr>
      </p:pic>
      <p:pic>
        <p:nvPicPr>
          <p:cNvPr id="105" name="Google Shape;105;p20"/>
          <p:cNvPicPr preferRelativeResize="0"/>
          <p:nvPr/>
        </p:nvPicPr>
        <p:blipFill>
          <a:blip r:embed="rId4">
            <a:alphaModFix/>
          </a:blip>
          <a:stretch>
            <a:fillRect/>
          </a:stretch>
        </p:blipFill>
        <p:spPr>
          <a:xfrm>
            <a:off x="5197425" y="2512150"/>
            <a:ext cx="3145124" cy="23588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445025"/>
            <a:ext cx="8520600" cy="7719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t" sz="4200">
                <a:latin typeface="Calibri"/>
                <a:ea typeface="Calibri"/>
                <a:cs typeface="Calibri"/>
                <a:sym typeface="Calibri"/>
              </a:rPr>
              <a:t>Õppekäik muuseumis</a:t>
            </a:r>
            <a:endParaRPr sz="4200">
              <a:latin typeface="Calibri"/>
              <a:ea typeface="Calibri"/>
              <a:cs typeface="Calibri"/>
              <a:sym typeface="Calibri"/>
            </a:endParaRPr>
          </a:p>
        </p:txBody>
      </p:sp>
      <p:sp>
        <p:nvSpPr>
          <p:cNvPr id="111" name="Google Shape;111;p21"/>
          <p:cNvSpPr txBox="1">
            <a:spLocks noGrp="1"/>
          </p:cNvSpPr>
          <p:nvPr>
            <p:ph type="body" idx="1"/>
          </p:nvPr>
        </p:nvSpPr>
        <p:spPr>
          <a:xfrm>
            <a:off x="311700" y="1152475"/>
            <a:ext cx="8520600" cy="372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t">
                <a:solidFill>
                  <a:schemeClr val="dk1"/>
                </a:solidFill>
                <a:latin typeface="Calibri"/>
                <a:ea typeface="Calibri"/>
                <a:cs typeface="Calibri"/>
                <a:sym typeface="Calibri"/>
              </a:rPr>
              <a:t>Kuidas õppekäiku ette valmistada?</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lvl="0" indent="457200" algn="l" rtl="0">
              <a:spcBef>
                <a:spcPts val="0"/>
              </a:spcBef>
              <a:spcAft>
                <a:spcPts val="0"/>
              </a:spcAft>
              <a:buNone/>
            </a:pPr>
            <a:r>
              <a:rPr lang="et">
                <a:solidFill>
                  <a:schemeClr val="dk1"/>
                </a:solidFill>
                <a:latin typeface="Calibri"/>
                <a:ea typeface="Calibri"/>
                <a:cs typeface="Calibri"/>
                <a:sym typeface="Calibri"/>
              </a:rPr>
              <a:t>Õppekäigueelsed tegevused</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Kuhu ja miks?</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Õpiväljundid</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Mis tüüpi ja mis tegevused?</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Üleminek tuntult uuele või vanalt uuele</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Õpistiilid - visuaalne, auditiivne, kinesteetiline</a:t>
            </a:r>
            <a:endParaRPr>
              <a:solidFill>
                <a:schemeClr val="dk1"/>
              </a:solidFill>
              <a:latin typeface="Calibri"/>
              <a:ea typeface="Calibri"/>
              <a:cs typeface="Calibri"/>
              <a:sym typeface="Calibri"/>
            </a:endParaRPr>
          </a:p>
          <a:p>
            <a:pPr marL="45720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r>
              <a:rPr lang="et" sz="1100">
                <a:solidFill>
                  <a:schemeClr val="dk1"/>
                </a:solidFill>
              </a:rPr>
              <a:t>Video Museum Etiquette</a:t>
            </a:r>
            <a:endParaRPr sz="1100">
              <a:solidFill>
                <a:schemeClr val="dk1"/>
              </a:solidFill>
            </a:endParaRPr>
          </a:p>
          <a:p>
            <a:pPr marL="0" lvl="0" indent="0" algn="l" rtl="0">
              <a:spcBef>
                <a:spcPts val="0"/>
              </a:spcBef>
              <a:spcAft>
                <a:spcPts val="0"/>
              </a:spcAft>
              <a:buNone/>
            </a:pPr>
            <a:r>
              <a:rPr lang="et" sz="1100" u="sng">
                <a:solidFill>
                  <a:srgbClr val="1155CC"/>
                </a:solidFill>
                <a:hlinkClick r:id="rId3"/>
              </a:rPr>
              <a:t>https://www.youtube.com/watch?v=lPHf2j3TPXo</a:t>
            </a:r>
            <a:endParaRPr sz="1100">
              <a:solidFill>
                <a:schemeClr val="dk1"/>
              </a:solidFill>
            </a:endParaRPr>
          </a:p>
          <a:p>
            <a:pPr marL="0" lvl="0" indent="0" algn="l" rtl="0">
              <a:spcBef>
                <a:spcPts val="0"/>
              </a:spcBef>
              <a:spcAft>
                <a:spcPts val="0"/>
              </a:spcAft>
              <a:buNone/>
            </a:pPr>
            <a:r>
              <a:rPr lang="et" sz="1100">
                <a:solidFill>
                  <a:schemeClr val="dk1"/>
                </a:solidFill>
              </a:rPr>
              <a:t>Virtuaaltuurid</a:t>
            </a:r>
            <a:endParaRPr sz="1100">
              <a:solidFill>
                <a:schemeClr val="dk1"/>
              </a:solidFill>
            </a:endParaRPr>
          </a:p>
          <a:p>
            <a:pPr marL="0" lvl="0" indent="0" algn="l" rtl="0">
              <a:spcBef>
                <a:spcPts val="0"/>
              </a:spcBef>
              <a:spcAft>
                <a:spcPts val="0"/>
              </a:spcAft>
              <a:buClr>
                <a:schemeClr val="dk1"/>
              </a:buClr>
              <a:buSzPts val="1100"/>
              <a:buFont typeface="Arial"/>
              <a:buNone/>
            </a:pPr>
            <a:r>
              <a:rPr lang="et" sz="1100" u="sng">
                <a:solidFill>
                  <a:srgbClr val="1155CC"/>
                </a:solidFill>
                <a:hlinkClick r:id="rId4"/>
              </a:rPr>
              <a:t>http://www.opera.ee/virtuaalnetuur/</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t">
                <a:solidFill>
                  <a:srgbClr val="000000"/>
                </a:solidFill>
                <a:latin typeface="Calibri"/>
                <a:ea typeface="Calibri"/>
                <a:cs typeface="Calibri"/>
                <a:sym typeface="Calibri"/>
              </a:rPr>
              <a:t>Õppekäiguaegsed tegevused</a:t>
            </a:r>
            <a:endParaRPr>
              <a:solidFill>
                <a:srgbClr val="000000"/>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t">
                <a:solidFill>
                  <a:srgbClr val="000000"/>
                </a:solidFill>
                <a:latin typeface="Calibri"/>
                <a:ea typeface="Calibri"/>
                <a:cs typeface="Calibri"/>
                <a:sym typeface="Calibri"/>
              </a:rPr>
              <a:t>										Mida võib öelda disaini kohta?</a:t>
            </a:r>
            <a:endParaRPr>
              <a:solidFill>
                <a:srgbClr val="000000"/>
              </a:solidFill>
              <a:latin typeface="Calibri"/>
              <a:ea typeface="Calibri"/>
              <a:cs typeface="Calibri"/>
              <a:sym typeface="Calibri"/>
            </a:endParaRPr>
          </a:p>
          <a:p>
            <a:pPr marL="0" lvl="0" indent="0" algn="l" rtl="0">
              <a:spcBef>
                <a:spcPts val="0"/>
              </a:spcBef>
              <a:spcAft>
                <a:spcPts val="0"/>
              </a:spcAft>
              <a:buNone/>
            </a:pPr>
            <a:r>
              <a:rPr lang="et">
                <a:solidFill>
                  <a:srgbClr val="000000"/>
                </a:solidFill>
                <a:latin typeface="Calibri"/>
                <a:ea typeface="Calibri"/>
                <a:cs typeface="Calibri"/>
                <a:sym typeface="Calibri"/>
              </a:rPr>
              <a:t>Vali näitus : 			Kuidas see tehti?</a:t>
            </a:r>
            <a:endParaRPr>
              <a:solidFill>
                <a:srgbClr val="000000"/>
              </a:solidFill>
              <a:latin typeface="Calibri"/>
              <a:ea typeface="Calibri"/>
              <a:cs typeface="Calibri"/>
              <a:sym typeface="Calibri"/>
            </a:endParaRPr>
          </a:p>
          <a:p>
            <a:pPr marL="457200" lvl="0" indent="-342900" algn="l" rtl="0">
              <a:spcBef>
                <a:spcPts val="0"/>
              </a:spcBef>
              <a:spcAft>
                <a:spcPts val="0"/>
              </a:spcAft>
              <a:buClr>
                <a:srgbClr val="000000"/>
              </a:buClr>
              <a:buSzPts val="1800"/>
              <a:buFont typeface="Calibri"/>
              <a:buChar char="●"/>
            </a:pPr>
            <a:r>
              <a:rPr lang="et">
                <a:solidFill>
                  <a:srgbClr val="000000"/>
                </a:solidFill>
                <a:latin typeface="Calibri"/>
                <a:ea typeface="Calibri"/>
                <a:cs typeface="Calibri"/>
                <a:sym typeface="Calibri"/>
              </a:rPr>
              <a:t>Mis? </a:t>
            </a:r>
            <a:endParaRPr>
              <a:solidFill>
                <a:srgbClr val="000000"/>
              </a:solidFill>
              <a:latin typeface="Calibri"/>
              <a:ea typeface="Calibri"/>
              <a:cs typeface="Calibri"/>
              <a:sym typeface="Calibri"/>
            </a:endParaRPr>
          </a:p>
          <a:p>
            <a:pPr marL="457200" lvl="0" indent="-342900" algn="l" rtl="0">
              <a:spcBef>
                <a:spcPts val="0"/>
              </a:spcBef>
              <a:spcAft>
                <a:spcPts val="0"/>
              </a:spcAft>
              <a:buClr>
                <a:srgbClr val="000000"/>
              </a:buClr>
              <a:buSzPts val="1800"/>
              <a:buFont typeface="Calibri"/>
              <a:buChar char="●"/>
            </a:pPr>
            <a:r>
              <a:rPr lang="et">
                <a:solidFill>
                  <a:srgbClr val="000000"/>
                </a:solidFill>
                <a:latin typeface="Calibri"/>
                <a:ea typeface="Calibri"/>
                <a:cs typeface="Calibri"/>
                <a:sym typeface="Calibri"/>
              </a:rPr>
              <a:t>Kes? 												Mis see väärt on?</a:t>
            </a:r>
            <a:endParaRPr>
              <a:solidFill>
                <a:srgbClr val="000000"/>
              </a:solidFill>
              <a:latin typeface="Calibri"/>
              <a:ea typeface="Calibri"/>
              <a:cs typeface="Calibri"/>
              <a:sym typeface="Calibri"/>
            </a:endParaRPr>
          </a:p>
          <a:p>
            <a:pPr marL="457200" lvl="0" indent="-342900" algn="l" rtl="0">
              <a:spcBef>
                <a:spcPts val="0"/>
              </a:spcBef>
              <a:spcAft>
                <a:spcPts val="0"/>
              </a:spcAft>
              <a:buClr>
                <a:srgbClr val="000000"/>
              </a:buClr>
              <a:buSzPts val="1800"/>
              <a:buFont typeface="Calibri"/>
              <a:buChar char="●"/>
            </a:pPr>
            <a:r>
              <a:rPr lang="et">
                <a:solidFill>
                  <a:srgbClr val="000000"/>
                </a:solidFill>
                <a:latin typeface="Calibri"/>
                <a:ea typeface="Calibri"/>
                <a:cs typeface="Calibri"/>
                <a:sym typeface="Calibri"/>
              </a:rPr>
              <a:t>Millal? </a:t>
            </a:r>
            <a:endParaRPr>
              <a:solidFill>
                <a:srgbClr val="000000"/>
              </a:solidFill>
              <a:latin typeface="Calibri"/>
              <a:ea typeface="Calibri"/>
              <a:cs typeface="Calibri"/>
              <a:sym typeface="Calibri"/>
            </a:endParaRPr>
          </a:p>
          <a:p>
            <a:pPr marL="457200" lvl="0" indent="-342900" algn="l" rtl="0">
              <a:spcBef>
                <a:spcPts val="0"/>
              </a:spcBef>
              <a:spcAft>
                <a:spcPts val="0"/>
              </a:spcAft>
              <a:buClr>
                <a:srgbClr val="000000"/>
              </a:buClr>
              <a:buSzPts val="1800"/>
              <a:buFont typeface="Calibri"/>
              <a:buChar char="●"/>
            </a:pPr>
            <a:r>
              <a:rPr lang="et">
                <a:solidFill>
                  <a:srgbClr val="000000"/>
                </a:solidFill>
                <a:latin typeface="Calibri"/>
                <a:ea typeface="Calibri"/>
                <a:cs typeface="Calibri"/>
                <a:sym typeface="Calibri"/>
              </a:rPr>
              <a:t>Kus? </a:t>
            </a:r>
            <a:endParaRPr>
              <a:solidFill>
                <a:srgbClr val="000000"/>
              </a:solidFill>
              <a:latin typeface="Calibri"/>
              <a:ea typeface="Calibri"/>
              <a:cs typeface="Calibri"/>
              <a:sym typeface="Calibri"/>
            </a:endParaRPr>
          </a:p>
          <a:p>
            <a:pPr marL="457200" lvl="0" indent="-342900" algn="l" rtl="0">
              <a:spcBef>
                <a:spcPts val="0"/>
              </a:spcBef>
              <a:spcAft>
                <a:spcPts val="0"/>
              </a:spcAft>
              <a:buSzPts val="1800"/>
              <a:buFont typeface="Calibri"/>
              <a:buChar char="●"/>
            </a:pPr>
            <a:r>
              <a:rPr lang="et">
                <a:solidFill>
                  <a:srgbClr val="000000"/>
                </a:solidFill>
                <a:latin typeface="Calibri"/>
                <a:ea typeface="Calibri"/>
                <a:cs typeface="Calibri"/>
                <a:sym typeface="Calibri"/>
              </a:rPr>
              <a:t>Kuidas? 		Milleks seda kasutati?</a:t>
            </a:r>
            <a:r>
              <a:rPr lang="et">
                <a:latin typeface="Calibri"/>
                <a:ea typeface="Calibri"/>
                <a:cs typeface="Calibri"/>
                <a:sym typeface="Calibri"/>
              </a:rPr>
              <a:t>	</a:t>
            </a:r>
            <a:endParaRPr>
              <a:latin typeface="Calibri"/>
              <a:ea typeface="Calibri"/>
              <a:cs typeface="Calibri"/>
              <a:sym typeface="Calibri"/>
            </a:endParaRPr>
          </a:p>
          <a:p>
            <a:pPr marL="0" lvl="0" indent="0" algn="l" rtl="0">
              <a:spcBef>
                <a:spcPts val="0"/>
              </a:spcBef>
              <a:spcAft>
                <a:spcPts val="0"/>
              </a:spcAft>
              <a:buNone/>
            </a:pPr>
            <a:r>
              <a:rPr lang="et"/>
              <a:t>							</a:t>
            </a:r>
            <a:endParaRPr/>
          </a:p>
          <a:p>
            <a:pPr marL="4572000" lvl="0" indent="457200" algn="l" rtl="0">
              <a:spcBef>
                <a:spcPts val="0"/>
              </a:spcBef>
              <a:spcAft>
                <a:spcPts val="0"/>
              </a:spcAft>
              <a:buClr>
                <a:schemeClr val="dk1"/>
              </a:buClr>
              <a:buSzPts val="1100"/>
              <a:buFont typeface="Arial"/>
              <a:buNone/>
            </a:pPr>
            <a:r>
              <a:rPr lang="et">
                <a:solidFill>
                  <a:srgbClr val="000000"/>
                </a:solidFill>
                <a:latin typeface="Calibri"/>
                <a:ea typeface="Calibri"/>
                <a:cs typeface="Calibri"/>
                <a:sym typeface="Calibri"/>
              </a:rPr>
              <a:t>Millised on füüsilised omadused?</a:t>
            </a:r>
            <a:r>
              <a:rPr lang="et"/>
              <a:t>							</a:t>
            </a:r>
            <a:endParaRPr>
              <a:solidFill>
                <a:srgbClr val="000000"/>
              </a:solidFill>
              <a:latin typeface="Calibri"/>
              <a:ea typeface="Calibri"/>
              <a:cs typeface="Calibri"/>
              <a:sym typeface="Calibri"/>
            </a:endParaRPr>
          </a:p>
        </p:txBody>
      </p:sp>
      <p:pic>
        <p:nvPicPr>
          <p:cNvPr id="117" name="Google Shape;117;p22"/>
          <p:cNvPicPr preferRelativeResize="0"/>
          <p:nvPr/>
        </p:nvPicPr>
        <p:blipFill>
          <a:blip r:embed="rId3">
            <a:alphaModFix/>
          </a:blip>
          <a:stretch>
            <a:fillRect/>
          </a:stretch>
        </p:blipFill>
        <p:spPr>
          <a:xfrm>
            <a:off x="4437163" y="1830650"/>
            <a:ext cx="2143125" cy="2143125"/>
          </a:xfrm>
          <a:prstGeom prst="rect">
            <a:avLst/>
          </a:prstGeom>
          <a:noFill/>
          <a:ln>
            <a:noFill/>
          </a:ln>
        </p:spPr>
      </p:pic>
      <p:sp>
        <p:nvSpPr>
          <p:cNvPr id="118" name="Google Shape;118;p22"/>
          <p:cNvSpPr txBox="1">
            <a:spLocks noGrp="1"/>
          </p:cNvSpPr>
          <p:nvPr>
            <p:ph type="title"/>
          </p:nvPr>
        </p:nvSpPr>
        <p:spPr>
          <a:xfrm>
            <a:off x="311700" y="445025"/>
            <a:ext cx="8520600" cy="7719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t" sz="4200">
                <a:latin typeface="Calibri"/>
                <a:ea typeface="Calibri"/>
                <a:cs typeface="Calibri"/>
                <a:sym typeface="Calibri"/>
              </a:rPr>
              <a:t>Õppekäik muuseumis</a:t>
            </a:r>
            <a:endParaRPr sz="42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t" sz="4200">
                <a:latin typeface="Calibri"/>
                <a:ea typeface="Calibri"/>
                <a:cs typeface="Calibri"/>
                <a:sym typeface="Calibri"/>
              </a:rPr>
              <a:t>A place is a space claimed by feelings</a:t>
            </a:r>
            <a:endParaRPr sz="4200">
              <a:latin typeface="Calibri"/>
              <a:ea typeface="Calibri"/>
              <a:cs typeface="Calibri"/>
              <a:sym typeface="Calibri"/>
            </a:endParaRPr>
          </a:p>
        </p:txBody>
      </p:sp>
      <p:sp>
        <p:nvSpPr>
          <p:cNvPr id="124" name="Google Shape;124;p23"/>
          <p:cNvSpPr txBox="1">
            <a:spLocks noGrp="1"/>
          </p:cNvSpPr>
          <p:nvPr>
            <p:ph type="body" idx="1"/>
          </p:nvPr>
        </p:nvSpPr>
        <p:spPr>
          <a:xfrm>
            <a:off x="532850" y="1165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t">
                <a:solidFill>
                  <a:schemeClr val="dk1"/>
                </a:solidFill>
                <a:latin typeface="Calibri"/>
                <a:ea typeface="Calibri"/>
                <a:cs typeface="Calibri"/>
                <a:sym typeface="Calibri"/>
              </a:rPr>
              <a:t>Kuidas me kirjeldame objekte:</a:t>
            </a:r>
            <a:endParaRPr>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endParaRPr>
              <a:solidFill>
                <a:srgbClr val="FFD966"/>
              </a:solidFill>
              <a:latin typeface="Calibri"/>
              <a:ea typeface="Calibri"/>
              <a:cs typeface="Calibri"/>
              <a:sym typeface="Calibri"/>
            </a:endParaRPr>
          </a:p>
          <a:p>
            <a:pPr marL="914400" lvl="0" indent="457200" algn="l" rtl="0">
              <a:spcBef>
                <a:spcPts val="0"/>
              </a:spcBef>
              <a:spcAft>
                <a:spcPts val="0"/>
              </a:spcAft>
              <a:buClr>
                <a:schemeClr val="dk1"/>
              </a:buClr>
              <a:buSzPts val="1100"/>
              <a:buFont typeface="Arial"/>
              <a:buNone/>
            </a:pPr>
            <a:r>
              <a:rPr lang="et">
                <a:solidFill>
                  <a:srgbClr val="FFD966"/>
                </a:solidFill>
                <a:latin typeface="Calibri"/>
                <a:ea typeface="Calibri"/>
                <a:cs typeface="Calibri"/>
                <a:sym typeface="Calibri"/>
              </a:rPr>
              <a:t>Värv		</a:t>
            </a:r>
            <a:r>
              <a:rPr lang="et">
                <a:latin typeface="Calibri"/>
                <a:ea typeface="Calibri"/>
                <a:cs typeface="Calibri"/>
                <a:sym typeface="Calibri"/>
              </a:rPr>
              <a:t>								</a:t>
            </a:r>
            <a:r>
              <a:rPr lang="et">
                <a:solidFill>
                  <a:srgbClr val="FF0000"/>
                </a:solidFill>
                <a:latin typeface="Calibri"/>
                <a:ea typeface="Calibri"/>
                <a:cs typeface="Calibri"/>
                <a:sym typeface="Calibri"/>
              </a:rPr>
              <a:t>Kaunistused</a:t>
            </a:r>
            <a:endParaRPr>
              <a:solidFill>
                <a:srgbClr val="FF0000"/>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t">
                <a:solidFill>
                  <a:schemeClr val="dk1"/>
                </a:solidFill>
                <a:latin typeface="Calibri"/>
                <a:ea typeface="Calibri"/>
                <a:cs typeface="Calibri"/>
                <a:sym typeface="Calibri"/>
              </a:rPr>
              <a:t>Kunst</a:t>
            </a:r>
            <a:r>
              <a:rPr lang="et">
                <a:latin typeface="Calibri"/>
                <a:ea typeface="Calibri"/>
                <a:cs typeface="Calibri"/>
                <a:sym typeface="Calibri"/>
              </a:rPr>
              <a:t>				</a:t>
            </a:r>
            <a:r>
              <a:rPr lang="et">
                <a:solidFill>
                  <a:srgbClr val="1155CC"/>
                </a:solidFill>
                <a:latin typeface="Calibri"/>
                <a:ea typeface="Calibri"/>
                <a:cs typeface="Calibri"/>
                <a:sym typeface="Calibri"/>
              </a:rPr>
              <a:t>Materjalid</a:t>
            </a:r>
            <a:endParaRPr>
              <a:solidFill>
                <a:srgbClr val="1155CC"/>
              </a:solidFill>
              <a:latin typeface="Calibri"/>
              <a:ea typeface="Calibri"/>
              <a:cs typeface="Calibri"/>
              <a:sym typeface="Calibri"/>
            </a:endParaRPr>
          </a:p>
          <a:p>
            <a:pPr marL="457200" lvl="0" indent="457200" algn="l" rtl="0">
              <a:spcBef>
                <a:spcPts val="0"/>
              </a:spcBef>
              <a:spcAft>
                <a:spcPts val="0"/>
              </a:spcAft>
              <a:buClr>
                <a:schemeClr val="dk1"/>
              </a:buClr>
              <a:buSzPts val="1100"/>
              <a:buFont typeface="Arial"/>
              <a:buNone/>
            </a:pPr>
            <a:r>
              <a:rPr lang="et">
                <a:solidFill>
                  <a:srgbClr val="FF0000"/>
                </a:solidFill>
                <a:latin typeface="Calibri"/>
                <a:ea typeface="Calibri"/>
                <a:cs typeface="Calibri"/>
                <a:sym typeface="Calibri"/>
              </a:rPr>
              <a:t>Valgus</a:t>
            </a:r>
            <a:r>
              <a:rPr lang="et">
                <a:latin typeface="Calibri"/>
                <a:ea typeface="Calibri"/>
                <a:cs typeface="Calibri"/>
                <a:sym typeface="Calibri"/>
              </a:rPr>
              <a:t>						</a:t>
            </a:r>
            <a:r>
              <a:rPr lang="et">
                <a:solidFill>
                  <a:srgbClr val="274E13"/>
                </a:solidFill>
                <a:latin typeface="Calibri"/>
                <a:ea typeface="Calibri"/>
                <a:cs typeface="Calibri"/>
                <a:sym typeface="Calibri"/>
              </a:rPr>
              <a:t>Märgid ja sümbolid</a:t>
            </a:r>
            <a:endParaRPr>
              <a:solidFill>
                <a:srgbClr val="274E13"/>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t">
                <a:solidFill>
                  <a:srgbClr val="A64D79"/>
                </a:solidFill>
                <a:latin typeface="Calibri"/>
                <a:ea typeface="Calibri"/>
                <a:cs typeface="Calibri"/>
                <a:sym typeface="Calibri"/>
              </a:rPr>
              <a:t>Mõõtkava</a:t>
            </a:r>
            <a:r>
              <a:rPr lang="et">
                <a:latin typeface="Calibri"/>
                <a:ea typeface="Calibri"/>
                <a:cs typeface="Calibri"/>
                <a:sym typeface="Calibri"/>
              </a:rPr>
              <a:t>			</a:t>
            </a:r>
            <a:r>
              <a:rPr lang="et">
                <a:solidFill>
                  <a:srgbClr val="674EA7"/>
                </a:solidFill>
                <a:latin typeface="Calibri"/>
                <a:ea typeface="Calibri"/>
                <a:cs typeface="Calibri"/>
                <a:sym typeface="Calibri"/>
              </a:rPr>
              <a:t>Õhk ja soojus</a:t>
            </a:r>
            <a:r>
              <a:rPr lang="et">
                <a:latin typeface="Calibri"/>
                <a:ea typeface="Calibri"/>
                <a:cs typeface="Calibri"/>
                <a:sym typeface="Calibri"/>
              </a:rPr>
              <a:t>					</a:t>
            </a:r>
            <a:r>
              <a:rPr lang="et">
                <a:solidFill>
                  <a:srgbClr val="CC4125"/>
                </a:solidFill>
                <a:latin typeface="Calibri"/>
                <a:ea typeface="Calibri"/>
                <a:cs typeface="Calibri"/>
                <a:sym typeface="Calibri"/>
              </a:rPr>
              <a:t>Struktuur</a:t>
            </a:r>
            <a:endParaRPr>
              <a:solidFill>
                <a:srgbClr val="CC4125"/>
              </a:solidFill>
              <a:latin typeface="Calibri"/>
              <a:ea typeface="Calibri"/>
              <a:cs typeface="Calibri"/>
              <a:sym typeface="Calibri"/>
            </a:endParaRPr>
          </a:p>
          <a:p>
            <a:pPr marL="914400" lvl="0" indent="457200" algn="l" rtl="0">
              <a:spcBef>
                <a:spcPts val="0"/>
              </a:spcBef>
              <a:spcAft>
                <a:spcPts val="0"/>
              </a:spcAft>
              <a:buClr>
                <a:schemeClr val="dk1"/>
              </a:buClr>
              <a:buSzPts val="1100"/>
              <a:buFont typeface="Arial"/>
              <a:buNone/>
            </a:pPr>
            <a:r>
              <a:rPr lang="et">
                <a:solidFill>
                  <a:srgbClr val="5B0F00"/>
                </a:solidFill>
                <a:latin typeface="Calibri"/>
                <a:ea typeface="Calibri"/>
                <a:cs typeface="Calibri"/>
                <a:sym typeface="Calibri"/>
              </a:rPr>
              <a:t>Tunded</a:t>
            </a:r>
            <a:r>
              <a:rPr lang="et">
                <a:latin typeface="Calibri"/>
                <a:ea typeface="Calibri"/>
                <a:cs typeface="Calibri"/>
                <a:sym typeface="Calibri"/>
              </a:rPr>
              <a:t>					Kontrastid</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t">
                <a:solidFill>
                  <a:srgbClr val="FF9900"/>
                </a:solidFill>
                <a:latin typeface="Calibri"/>
                <a:ea typeface="Calibri"/>
                <a:cs typeface="Calibri"/>
                <a:sym typeface="Calibri"/>
              </a:rPr>
              <a:t>Kuju	</a:t>
            </a:r>
            <a:r>
              <a:rPr lang="et">
                <a:latin typeface="Calibri"/>
                <a:ea typeface="Calibri"/>
                <a:cs typeface="Calibri"/>
                <a:sym typeface="Calibri"/>
              </a:rPr>
              <a:t>				</a:t>
            </a:r>
            <a:r>
              <a:rPr lang="et">
                <a:solidFill>
                  <a:srgbClr val="00FF00"/>
                </a:solidFill>
                <a:latin typeface="Calibri"/>
                <a:ea typeface="Calibri"/>
                <a:cs typeface="Calibri"/>
                <a:sym typeface="Calibri"/>
              </a:rPr>
              <a:t>Tekstuur	</a:t>
            </a:r>
            <a:r>
              <a:rPr lang="et">
                <a:latin typeface="Calibri"/>
                <a:ea typeface="Calibri"/>
                <a:cs typeface="Calibri"/>
                <a:sym typeface="Calibri"/>
              </a:rPr>
              <a:t>						</a:t>
            </a:r>
            <a:r>
              <a:rPr lang="et">
                <a:solidFill>
                  <a:srgbClr val="9FC5E8"/>
                </a:solidFill>
                <a:latin typeface="Calibri"/>
                <a:ea typeface="Calibri"/>
                <a:cs typeface="Calibri"/>
                <a:sym typeface="Calibri"/>
              </a:rPr>
              <a:t>Funktsioon</a:t>
            </a:r>
            <a:endParaRPr>
              <a:solidFill>
                <a:srgbClr val="9FC5E8"/>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None/>
            </a:pPr>
            <a:r>
              <a:rPr lang="et">
                <a:solidFill>
                  <a:schemeClr val="dk1"/>
                </a:solidFill>
                <a:latin typeface="Calibri"/>
                <a:ea typeface="Calibri"/>
                <a:cs typeface="Calibri"/>
                <a:sym typeface="Calibri"/>
              </a:rPr>
              <a:t>Joonistamisülesanne</a:t>
            </a:r>
            <a:endParaRPr>
              <a:solidFill>
                <a:schemeClr val="dk1"/>
              </a:solidFill>
              <a:latin typeface="Calibri"/>
              <a:ea typeface="Calibri"/>
              <a:cs typeface="Calibri"/>
              <a:sym typeface="Calibri"/>
            </a:endParaRPr>
          </a:p>
          <a:p>
            <a:pPr marL="0" lvl="0" indent="0" algn="l" rtl="0">
              <a:spcBef>
                <a:spcPts val="0"/>
              </a:spcBef>
              <a:spcAft>
                <a:spcPts val="0"/>
              </a:spcAft>
              <a:buNone/>
            </a:pPr>
            <a:r>
              <a:rPr lang="et">
                <a:solidFill>
                  <a:schemeClr val="dk1"/>
                </a:solidFill>
                <a:latin typeface="Calibri"/>
                <a:ea typeface="Calibri"/>
                <a:cs typeface="Calibri"/>
                <a:sym typeface="Calibri"/>
              </a:rPr>
              <a:t>Tähestik muuseumis</a:t>
            </a:r>
            <a:endParaRPr>
              <a:solidFill>
                <a:schemeClr val="dk1"/>
              </a:solidFill>
              <a:latin typeface="Calibri"/>
              <a:ea typeface="Calibri"/>
              <a:cs typeface="Calibri"/>
              <a:sym typeface="Calibri"/>
            </a:endParaRPr>
          </a:p>
          <a:p>
            <a:pPr marL="0" lvl="0" indent="0" algn="l" rtl="0">
              <a:spcBef>
                <a:spcPts val="0"/>
              </a:spcBef>
              <a:spcAft>
                <a:spcPts val="0"/>
              </a:spcAft>
              <a:buNone/>
            </a:pPr>
            <a:r>
              <a:rPr lang="et">
                <a:solidFill>
                  <a:schemeClr val="dk1"/>
                </a:solidFill>
                <a:latin typeface="Calibri"/>
                <a:ea typeface="Calibri"/>
                <a:cs typeface="Calibri"/>
                <a:sym typeface="Calibri"/>
              </a:rPr>
              <a:t>Vihjemäng</a:t>
            </a:r>
            <a:endParaRPr>
              <a:solidFill>
                <a:schemeClr val="dk1"/>
              </a:solidFill>
              <a:latin typeface="Calibri"/>
              <a:ea typeface="Calibri"/>
              <a:cs typeface="Calibri"/>
              <a:sym typeface="Calibri"/>
            </a:endParaRPr>
          </a:p>
          <a:p>
            <a:pPr marL="0" lvl="0" indent="0" algn="l" rtl="0">
              <a:spcBef>
                <a:spcPts val="0"/>
              </a:spcBef>
              <a:spcAft>
                <a:spcPts val="0"/>
              </a:spcAft>
              <a:buNone/>
            </a:pPr>
            <a:r>
              <a:rPr lang="et">
                <a:solidFill>
                  <a:schemeClr val="dk1"/>
                </a:solidFill>
                <a:latin typeface="Calibri"/>
                <a:ea typeface="Calibri"/>
                <a:cs typeface="Calibri"/>
                <a:sym typeface="Calibri"/>
              </a:rPr>
              <a:t>Töölehed</a:t>
            </a: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1600"/>
              </a:spcAft>
              <a:buNone/>
            </a:pPr>
            <a:endParaRPr/>
          </a:p>
        </p:txBody>
      </p:sp>
      <p:pic>
        <p:nvPicPr>
          <p:cNvPr id="130" name="Google Shape;130;p24"/>
          <p:cNvPicPr preferRelativeResize="0"/>
          <p:nvPr/>
        </p:nvPicPr>
        <p:blipFill>
          <a:blip r:embed="rId3">
            <a:alphaModFix/>
          </a:blip>
          <a:stretch>
            <a:fillRect/>
          </a:stretch>
        </p:blipFill>
        <p:spPr>
          <a:xfrm>
            <a:off x="6666874" y="1225225"/>
            <a:ext cx="2107649" cy="2810198"/>
          </a:xfrm>
          <a:prstGeom prst="rect">
            <a:avLst/>
          </a:prstGeom>
          <a:noFill/>
          <a:ln>
            <a:noFill/>
          </a:ln>
        </p:spPr>
      </p:pic>
      <p:pic>
        <p:nvPicPr>
          <p:cNvPr id="131" name="Google Shape;131;p24"/>
          <p:cNvPicPr preferRelativeResize="0"/>
          <p:nvPr/>
        </p:nvPicPr>
        <p:blipFill>
          <a:blip r:embed="rId4">
            <a:alphaModFix/>
          </a:blip>
          <a:stretch>
            <a:fillRect/>
          </a:stretch>
        </p:blipFill>
        <p:spPr>
          <a:xfrm rot="5400000" flipH="1">
            <a:off x="3518199" y="1873450"/>
            <a:ext cx="2548325" cy="3397776"/>
          </a:xfrm>
          <a:prstGeom prst="rect">
            <a:avLst/>
          </a:prstGeom>
          <a:noFill/>
          <a:ln>
            <a:noFill/>
          </a:ln>
        </p:spPr>
      </p:pic>
      <p:sp>
        <p:nvSpPr>
          <p:cNvPr id="132" name="Google Shape;132;p24"/>
          <p:cNvSpPr txBox="1">
            <a:spLocks noGrp="1"/>
          </p:cNvSpPr>
          <p:nvPr>
            <p:ph type="title"/>
          </p:nvPr>
        </p:nvSpPr>
        <p:spPr>
          <a:xfrm>
            <a:off x="311700" y="445025"/>
            <a:ext cx="8520600" cy="7719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t" sz="4200">
                <a:latin typeface="Calibri"/>
                <a:ea typeface="Calibri"/>
                <a:cs typeface="Calibri"/>
                <a:sym typeface="Calibri"/>
              </a:rPr>
              <a:t>Õppekäik muuseumis</a:t>
            </a:r>
            <a:endParaRPr sz="42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t">
                <a:solidFill>
                  <a:schemeClr val="dk1"/>
                </a:solidFill>
                <a:latin typeface="Calibri"/>
                <a:ea typeface="Calibri"/>
                <a:cs typeface="Calibri"/>
                <a:sym typeface="Calibri"/>
              </a:rPr>
              <a:t>Õppekäigujärgsed tegevused</a:t>
            </a: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Ootused enne muuseumi külastust.</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Mida sa ei oodanud, aga kogesid või nägid?</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Esitlus erinevate ruumide või objektide kohta.</a:t>
            </a:r>
            <a:endParaRPr>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t">
                <a:solidFill>
                  <a:schemeClr val="dk1"/>
                </a:solidFill>
                <a:latin typeface="Calibri"/>
                <a:ea typeface="Calibri"/>
                <a:cs typeface="Calibri"/>
                <a:sym typeface="Calibri"/>
              </a:rPr>
              <a:t>Kasulikud ja kasutud asjad tänapäeval.</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p:txBody>
      </p:sp>
      <p:sp>
        <p:nvSpPr>
          <p:cNvPr id="138" name="Google Shape;138;p25"/>
          <p:cNvSpPr txBox="1">
            <a:spLocks noGrp="1"/>
          </p:cNvSpPr>
          <p:nvPr>
            <p:ph type="title"/>
          </p:nvPr>
        </p:nvSpPr>
        <p:spPr>
          <a:xfrm>
            <a:off x="311700" y="445025"/>
            <a:ext cx="8520600" cy="7719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t" sz="4200">
                <a:latin typeface="Calibri"/>
                <a:ea typeface="Calibri"/>
                <a:cs typeface="Calibri"/>
                <a:sym typeface="Calibri"/>
              </a:rPr>
              <a:t>Õppekäik muuseumis</a:t>
            </a:r>
            <a:endParaRPr sz="42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2"/>
        <p:cNvGrpSpPr/>
        <p:nvPr/>
      </p:nvGrpSpPr>
      <p:grpSpPr>
        <a:xfrm>
          <a:off x="0" y="0"/>
          <a:ext cx="0" cy="0"/>
          <a:chOff x="0" y="0"/>
          <a:chExt cx="0" cy="0"/>
        </a:xfrm>
      </p:grpSpPr>
      <p:sp>
        <p:nvSpPr>
          <p:cNvPr id="143" name="Google Shape;143;p26"/>
          <p:cNvSpPr txBox="1">
            <a:spLocks noGrp="1"/>
          </p:cNvSpPr>
          <p:nvPr>
            <p:ph type="title"/>
          </p:nvPr>
        </p:nvSpPr>
        <p:spPr>
          <a:xfrm>
            <a:off x="343225" y="289900"/>
            <a:ext cx="8520600" cy="7734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chemeClr val="dk1"/>
              </a:buClr>
              <a:buSzPts val="1100"/>
              <a:buFont typeface="Arial"/>
              <a:buNone/>
            </a:pPr>
            <a:r>
              <a:rPr lang="et" sz="4200">
                <a:solidFill>
                  <a:srgbClr val="000000"/>
                </a:solidFill>
                <a:latin typeface="Calibri"/>
                <a:ea typeface="Calibri"/>
                <a:cs typeface="Calibri"/>
                <a:sym typeface="Calibri"/>
              </a:rPr>
              <a:t>Meie lõputöö</a:t>
            </a:r>
            <a:endParaRPr sz="4200">
              <a:solidFill>
                <a:srgbClr val="000000"/>
              </a:solidFill>
              <a:latin typeface="Calibri"/>
              <a:ea typeface="Calibri"/>
              <a:cs typeface="Calibri"/>
              <a:sym typeface="Calibri"/>
            </a:endParaRPr>
          </a:p>
        </p:txBody>
      </p:sp>
      <p:pic>
        <p:nvPicPr>
          <p:cNvPr id="144" name="Google Shape;144;p26" title="Video.Guru_20190830_123103918.mp4">
            <a:hlinkClick r:id="rId3"/>
          </p:cNvPr>
          <p:cNvPicPr preferRelativeResize="0"/>
          <p:nvPr/>
        </p:nvPicPr>
        <p:blipFill>
          <a:blip r:embed="rId4">
            <a:alphaModFix/>
          </a:blip>
          <a:stretch>
            <a:fillRect/>
          </a:stretch>
        </p:blipFill>
        <p:spPr>
          <a:xfrm>
            <a:off x="2200350" y="1201625"/>
            <a:ext cx="5059933" cy="3794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7"/>
          <p:cNvSpPr txBox="1">
            <a:spLocks noGrp="1"/>
          </p:cNvSpPr>
          <p:nvPr>
            <p:ph type="title"/>
          </p:nvPr>
        </p:nvSpPr>
        <p:spPr>
          <a:xfrm>
            <a:off x="311700" y="445025"/>
            <a:ext cx="8520600" cy="760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t" sz="4200">
                <a:latin typeface="Calibri"/>
                <a:ea typeface="Calibri"/>
                <a:cs typeface="Calibri"/>
                <a:sym typeface="Calibri"/>
              </a:rPr>
              <a:t>Mis Eestis toimub?</a:t>
            </a:r>
            <a:endParaRPr sz="4200">
              <a:latin typeface="Calibri"/>
              <a:ea typeface="Calibri"/>
              <a:cs typeface="Calibri"/>
              <a:sym typeface="Calibri"/>
            </a:endParaRPr>
          </a:p>
        </p:txBody>
      </p:sp>
      <p:sp>
        <p:nvSpPr>
          <p:cNvPr id="150" name="Google Shape;150;p27"/>
          <p:cNvSpPr txBox="1"/>
          <p:nvPr/>
        </p:nvSpPr>
        <p:spPr>
          <a:xfrm>
            <a:off x="1303275" y="1307125"/>
            <a:ext cx="6121200" cy="13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t">
                <a:latin typeface="Open Sans"/>
                <a:ea typeface="Open Sans"/>
                <a:cs typeface="Open Sans"/>
                <a:sym typeface="Open Sans"/>
              </a:rPr>
              <a:t>Ajaloomuuseum</a:t>
            </a:r>
            <a:endParaRPr>
              <a:latin typeface="Open Sans"/>
              <a:ea typeface="Open Sans"/>
              <a:cs typeface="Open Sans"/>
              <a:sym typeface="Open Sans"/>
            </a:endParaRPr>
          </a:p>
          <a:p>
            <a:pPr marL="0" lvl="0" indent="0" algn="l" rtl="0">
              <a:spcBef>
                <a:spcPts val="0"/>
              </a:spcBef>
              <a:spcAft>
                <a:spcPts val="0"/>
              </a:spcAft>
              <a:buNone/>
            </a:pPr>
            <a:r>
              <a:rPr lang="et" sz="1100" u="sng">
                <a:solidFill>
                  <a:schemeClr val="hlink"/>
                </a:solidFill>
                <a:hlinkClick r:id="rId3"/>
              </a:rPr>
              <a:t>https://www.ajaloomuuseum.ee/haridus/pohikoolile</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0" lvl="0" indent="0" algn="l" rtl="0">
              <a:spcBef>
                <a:spcPts val="0"/>
              </a:spcBef>
              <a:spcAft>
                <a:spcPts val="0"/>
              </a:spcAft>
              <a:buNone/>
            </a:pPr>
            <a:r>
              <a:rPr lang="et">
                <a:latin typeface="Open Sans"/>
                <a:ea typeface="Open Sans"/>
                <a:cs typeface="Open Sans"/>
                <a:sym typeface="Open Sans"/>
              </a:rPr>
              <a:t>Vabaõhumuuseum</a:t>
            </a:r>
            <a:endParaRPr>
              <a:latin typeface="Open Sans"/>
              <a:ea typeface="Open Sans"/>
              <a:cs typeface="Open Sans"/>
              <a:sym typeface="Open Sans"/>
            </a:endParaRPr>
          </a:p>
          <a:p>
            <a:pPr marL="0" lvl="0" indent="0" algn="l" rtl="0">
              <a:spcBef>
                <a:spcPts val="0"/>
              </a:spcBef>
              <a:spcAft>
                <a:spcPts val="0"/>
              </a:spcAft>
              <a:buNone/>
            </a:pPr>
            <a:r>
              <a:rPr lang="et" sz="1100" u="sng">
                <a:solidFill>
                  <a:schemeClr val="hlink"/>
                </a:solidFill>
                <a:hlinkClick r:id="rId4"/>
              </a:rPr>
              <a:t>https://evm.ee/est/ekspositsioon/uksikobjektid/kuie-koolimaja/aastaringsed-tunnid-pohikoolile</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0" lvl="0" indent="0" algn="l" rtl="0">
              <a:spcBef>
                <a:spcPts val="0"/>
              </a:spcBef>
              <a:spcAft>
                <a:spcPts val="0"/>
              </a:spcAft>
              <a:buNone/>
            </a:pPr>
            <a:r>
              <a:rPr lang="et">
                <a:latin typeface="Open Sans"/>
                <a:ea typeface="Open Sans"/>
                <a:cs typeface="Open Sans"/>
                <a:sym typeface="Open Sans"/>
              </a:rPr>
              <a:t>Kiek in de Kök ja Bastionikäigud</a:t>
            </a:r>
            <a:endParaRPr>
              <a:latin typeface="Open Sans"/>
              <a:ea typeface="Open Sans"/>
              <a:cs typeface="Open Sans"/>
              <a:sym typeface="Open Sans"/>
            </a:endParaRPr>
          </a:p>
          <a:p>
            <a:pPr marL="0" lvl="0" indent="0" algn="l" rtl="0">
              <a:spcBef>
                <a:spcPts val="0"/>
              </a:spcBef>
              <a:spcAft>
                <a:spcPts val="0"/>
              </a:spcAft>
              <a:buNone/>
            </a:pPr>
            <a:r>
              <a:rPr lang="et" sz="1100" u="sng">
                <a:solidFill>
                  <a:schemeClr val="hlink"/>
                </a:solidFill>
                <a:hlinkClick r:id="rId5"/>
              </a:rPr>
              <a:t>https://linnamuuseum.ee/kiek-de-kok/haridus-kok/</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0" lvl="0" indent="0" algn="l" rtl="0">
              <a:spcBef>
                <a:spcPts val="0"/>
              </a:spcBef>
              <a:spcAft>
                <a:spcPts val="0"/>
              </a:spcAft>
              <a:buNone/>
            </a:pPr>
            <a:r>
              <a:rPr lang="et">
                <a:latin typeface="Open Sans"/>
                <a:ea typeface="Open Sans"/>
                <a:cs typeface="Open Sans"/>
                <a:sym typeface="Open Sans"/>
              </a:rPr>
              <a:t>Tallinna Linnamuuseum</a:t>
            </a:r>
            <a:endParaRPr>
              <a:latin typeface="Open Sans"/>
              <a:ea typeface="Open Sans"/>
              <a:cs typeface="Open Sans"/>
              <a:sym typeface="Open Sans"/>
            </a:endParaRPr>
          </a:p>
          <a:p>
            <a:pPr marL="0" lvl="0" indent="0" algn="l" rtl="0">
              <a:spcBef>
                <a:spcPts val="0"/>
              </a:spcBef>
              <a:spcAft>
                <a:spcPts val="0"/>
              </a:spcAft>
              <a:buNone/>
            </a:pPr>
            <a:r>
              <a:rPr lang="et" sz="1100" u="sng">
                <a:solidFill>
                  <a:schemeClr val="hlink"/>
                </a:solidFill>
                <a:hlinkClick r:id="rId6"/>
              </a:rPr>
              <a:t>https://linnamuuseum.ee/linnamuuseum/haridus/pohikool-ja-gumnaasium/</a:t>
            </a:r>
            <a:endParaRPr>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311700" y="445025"/>
            <a:ext cx="8520600" cy="779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t" sz="4200">
                <a:latin typeface="Calibri"/>
                <a:ea typeface="Calibri"/>
                <a:cs typeface="Calibri"/>
                <a:sym typeface="Calibri"/>
              </a:rPr>
              <a:t>Grupitöö</a:t>
            </a:r>
            <a:endParaRPr sz="4200">
              <a:latin typeface="Calibri"/>
              <a:ea typeface="Calibri"/>
              <a:cs typeface="Calibri"/>
              <a:sym typeface="Calibri"/>
            </a:endParaRPr>
          </a:p>
        </p:txBody>
      </p:sp>
      <p:sp>
        <p:nvSpPr>
          <p:cNvPr id="156" name="Google Shape;156;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t">
                <a:solidFill>
                  <a:srgbClr val="000000"/>
                </a:solidFill>
                <a:latin typeface="Calibri"/>
                <a:ea typeface="Calibri"/>
                <a:cs typeface="Calibri"/>
                <a:sym typeface="Calibri"/>
              </a:rPr>
              <a:t>Koostame gruppides võimalike õppekäikude nimekirja keelte kaupa!</a:t>
            </a:r>
            <a:endParaRPr>
              <a:solidFill>
                <a:srgbClr val="000000"/>
              </a:solidFill>
              <a:latin typeface="Calibri"/>
              <a:ea typeface="Calibri"/>
              <a:cs typeface="Calibri"/>
              <a:sym typeface="Calibri"/>
            </a:endParaRPr>
          </a:p>
          <a:p>
            <a:pPr marL="457200" lvl="0" indent="-342900" algn="l" rtl="0">
              <a:spcBef>
                <a:spcPts val="1600"/>
              </a:spcBef>
              <a:spcAft>
                <a:spcPts val="0"/>
              </a:spcAft>
              <a:buClr>
                <a:srgbClr val="000000"/>
              </a:buClr>
              <a:buSzPts val="1800"/>
              <a:buFont typeface="Calibri"/>
              <a:buChar char="●"/>
            </a:pPr>
            <a:r>
              <a:rPr lang="et">
                <a:solidFill>
                  <a:srgbClr val="000000"/>
                </a:solidFill>
                <a:latin typeface="Calibri"/>
                <a:ea typeface="Calibri"/>
                <a:cs typeface="Calibri"/>
                <a:sym typeface="Calibri"/>
              </a:rPr>
              <a:t>Koht</a:t>
            </a:r>
            <a:endParaRPr>
              <a:solidFill>
                <a:srgbClr val="000000"/>
              </a:solidFill>
              <a:latin typeface="Calibri"/>
              <a:ea typeface="Calibri"/>
              <a:cs typeface="Calibri"/>
              <a:sym typeface="Calibri"/>
            </a:endParaRPr>
          </a:p>
          <a:p>
            <a:pPr marL="457200" lvl="0" indent="-342900" algn="l" rtl="0">
              <a:spcBef>
                <a:spcPts val="0"/>
              </a:spcBef>
              <a:spcAft>
                <a:spcPts val="0"/>
              </a:spcAft>
              <a:buClr>
                <a:srgbClr val="000000"/>
              </a:buClr>
              <a:buSzPts val="1800"/>
              <a:buFont typeface="Calibri"/>
              <a:buChar char="●"/>
            </a:pPr>
            <a:r>
              <a:rPr lang="et">
                <a:solidFill>
                  <a:srgbClr val="000000"/>
                </a:solidFill>
                <a:latin typeface="Calibri"/>
                <a:ea typeface="Calibri"/>
                <a:cs typeface="Calibri"/>
                <a:sym typeface="Calibri"/>
              </a:rPr>
              <a:t>Keeletase</a:t>
            </a:r>
            <a:endParaRPr>
              <a:solidFill>
                <a:srgbClr val="000000"/>
              </a:solidFill>
              <a:latin typeface="Calibri"/>
              <a:ea typeface="Calibri"/>
              <a:cs typeface="Calibri"/>
              <a:sym typeface="Calibri"/>
            </a:endParaRPr>
          </a:p>
          <a:p>
            <a:pPr marL="457200" lvl="0" indent="-342900" algn="l" rtl="0">
              <a:spcBef>
                <a:spcPts val="0"/>
              </a:spcBef>
              <a:spcAft>
                <a:spcPts val="0"/>
              </a:spcAft>
              <a:buClr>
                <a:srgbClr val="000000"/>
              </a:buClr>
              <a:buSzPts val="1800"/>
              <a:buFont typeface="Calibri"/>
              <a:buChar char="●"/>
            </a:pPr>
            <a:r>
              <a:rPr lang="et">
                <a:solidFill>
                  <a:srgbClr val="000000"/>
                </a:solidFill>
                <a:latin typeface="Calibri"/>
                <a:ea typeface="Calibri"/>
                <a:cs typeface="Calibri"/>
                <a:sym typeface="Calibri"/>
              </a:rPr>
              <a:t>Muu info (kestvus, hind, giid, töölehed, keeled jne)</a:t>
            </a:r>
            <a:endParaRPr>
              <a:solidFill>
                <a:srgbClr val="000000"/>
              </a:solidFill>
              <a:latin typeface="Calibri"/>
              <a:ea typeface="Calibri"/>
              <a:cs typeface="Calibri"/>
              <a:sym typeface="Calibri"/>
            </a:endParaRPr>
          </a:p>
          <a:p>
            <a:pPr marL="457200" lvl="0" indent="-342900" algn="l" rtl="0">
              <a:spcBef>
                <a:spcPts val="0"/>
              </a:spcBef>
              <a:spcAft>
                <a:spcPts val="0"/>
              </a:spcAft>
              <a:buClr>
                <a:srgbClr val="000000"/>
              </a:buClr>
              <a:buSzPts val="1800"/>
              <a:buFont typeface="Calibri"/>
              <a:buChar char="●"/>
            </a:pPr>
            <a:r>
              <a:rPr lang="et">
                <a:solidFill>
                  <a:srgbClr val="000000"/>
                </a:solidFill>
                <a:latin typeface="Calibri"/>
                <a:ea typeface="Calibri"/>
                <a:cs typeface="Calibri"/>
                <a:sym typeface="Calibri"/>
              </a:rPr>
              <a:t>Link</a:t>
            </a:r>
            <a:endParaRPr>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9"/>
          <p:cNvSpPr txBox="1">
            <a:spLocks noGrp="1"/>
          </p:cNvSpPr>
          <p:nvPr>
            <p:ph type="body" idx="1"/>
          </p:nvPr>
        </p:nvSpPr>
        <p:spPr>
          <a:xfrm>
            <a:off x="311700" y="1152475"/>
            <a:ext cx="46191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3600">
              <a:latin typeface="Calibri"/>
              <a:ea typeface="Calibri"/>
              <a:cs typeface="Calibri"/>
              <a:sym typeface="Calibri"/>
            </a:endParaRPr>
          </a:p>
          <a:p>
            <a:pPr marL="0" lvl="0" indent="0" algn="l" rtl="0">
              <a:spcBef>
                <a:spcPts val="1600"/>
              </a:spcBef>
              <a:spcAft>
                <a:spcPts val="1600"/>
              </a:spcAft>
              <a:buNone/>
            </a:pPr>
            <a:r>
              <a:rPr lang="et" sz="4200">
                <a:solidFill>
                  <a:srgbClr val="351C75"/>
                </a:solidFill>
                <a:latin typeface="Calibri"/>
                <a:ea typeface="Calibri"/>
                <a:cs typeface="Calibri"/>
                <a:sym typeface="Calibri"/>
              </a:rPr>
              <a:t>AITÄH KUULAMAST!</a:t>
            </a:r>
            <a:endParaRPr sz="4200">
              <a:solidFill>
                <a:srgbClr val="351C75"/>
              </a:solidFill>
              <a:latin typeface="Calibri"/>
              <a:ea typeface="Calibri"/>
              <a:cs typeface="Calibri"/>
              <a:sym typeface="Calibri"/>
            </a:endParaRPr>
          </a:p>
        </p:txBody>
      </p:sp>
      <p:pic>
        <p:nvPicPr>
          <p:cNvPr id="162" name="Google Shape;162;p29"/>
          <p:cNvPicPr preferRelativeResize="0"/>
          <p:nvPr/>
        </p:nvPicPr>
        <p:blipFill>
          <a:blip r:embed="rId3">
            <a:alphaModFix/>
          </a:blip>
          <a:stretch>
            <a:fillRect/>
          </a:stretch>
        </p:blipFill>
        <p:spPr>
          <a:xfrm>
            <a:off x="5048650" y="181050"/>
            <a:ext cx="3403074" cy="480552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753</Words>
  <Application>Microsoft Office PowerPoint</Application>
  <PresentationFormat>Ekraaniseanss (16:9)</PresentationFormat>
  <Paragraphs>122</Paragraphs>
  <Slides>17</Slides>
  <Notes>17</Notes>
  <HiddenSlides>0</HiddenSlides>
  <MMClips>0</MMClips>
  <ScaleCrop>false</ScaleCrop>
  <HeadingPairs>
    <vt:vector size="6" baseType="variant">
      <vt:variant>
        <vt:lpstr>Kasutatud fondid</vt:lpstr>
      </vt:variant>
      <vt:variant>
        <vt:i4>4</vt:i4>
      </vt:variant>
      <vt:variant>
        <vt:lpstr>Kujundus</vt:lpstr>
      </vt:variant>
      <vt:variant>
        <vt:i4>1</vt:i4>
      </vt:variant>
      <vt:variant>
        <vt:lpstr>Slaidipealkirjad</vt:lpstr>
      </vt:variant>
      <vt:variant>
        <vt:i4>17</vt:i4>
      </vt:variant>
    </vt:vector>
  </HeadingPairs>
  <TitlesOfParts>
    <vt:vector size="22" baseType="lpstr">
      <vt:lpstr>Lato</vt:lpstr>
      <vt:lpstr>Open Sans</vt:lpstr>
      <vt:lpstr>Arial</vt:lpstr>
      <vt:lpstr>Calibri</vt:lpstr>
      <vt:lpstr>Simple Light</vt:lpstr>
      <vt:lpstr>Museum Education, Cultural Heritage and Schools Ateena 26.-30. august 2019</vt:lpstr>
      <vt:lpstr>Muusjumite liigitus</vt:lpstr>
      <vt:lpstr>PowerPointi esitlus</vt:lpstr>
      <vt:lpstr>Mis on muuseum?</vt:lpstr>
      <vt:lpstr>Kreeka Kultuuri Instituut</vt:lpstr>
      <vt:lpstr>Muuseumis...</vt:lpstr>
      <vt:lpstr>Me käisime...</vt:lpstr>
      <vt:lpstr>Õpiväljund </vt:lpstr>
      <vt:lpstr>Õppekäik muuseumis</vt:lpstr>
      <vt:lpstr>Õppekäik muuseumis</vt:lpstr>
      <vt:lpstr>A place is a space claimed by feelings</vt:lpstr>
      <vt:lpstr>Õppekäik muuseumis</vt:lpstr>
      <vt:lpstr>Õppekäik muuseumis</vt:lpstr>
      <vt:lpstr>Meie lõputöö</vt:lpstr>
      <vt:lpstr>Mis Eestis toimub?</vt:lpstr>
      <vt:lpstr>Grupitöö</vt:lpstr>
      <vt:lpstr>PowerPointi esitlus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Museum Education, Cultural Heritage and Schools Ateena 26.-30. august 2019</dc:title>
  <dc:creator>Virge Haavasalu</dc:creator>
  <cp:lastModifiedBy>Virge Haavasalu</cp:lastModifiedBy>
  <cp:revision>1</cp:revision>
  <dcterms:modified xsi:type="dcterms:W3CDTF">2020-08-24T14:17:46Z</dcterms:modified>
</cp:coreProperties>
</file>