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0" r:id="rId13"/>
    <p:sldId id="267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2jWm+vMZZ1H+TC+pMvCukw1EF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0"/>
  </p:normalViewPr>
  <p:slideViewPr>
    <p:cSldViewPr snapToGrid="0"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d4d0752d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ed4d0752d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d4d0752d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ed4d0752d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d4d0752d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ed4d0752d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d4d0752d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ed4d0752d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ed4d0752de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ed4d0752d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ed4d0752de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ed4d0752de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0992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381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542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multilingua.ee/keelekeskus/opetajate-koolitused/arenguprogrammi-oppekav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ervisioon.ee/supervisioonis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ultilingua.ee/coach-evelyn-soidla-programm-opetajatele-aitab-suurendada-usku-iseendasse/" TargetMode="External"/><Relationship Id="rId4" Type="http://schemas.openxmlformats.org/officeDocument/2006/relationships/hyperlink" Target="https://multilingua.ee/multilingua-keelekeskuse-opetajate-arenguprogramm-labi-supervisioon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slide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rebuchet MS"/>
              <a:buNone/>
            </a:pPr>
            <a:r>
              <a:rPr lang="en-US" sz="48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Arenguprogrammist</a:t>
            </a:r>
            <a:br>
              <a:rPr lang="en-US" sz="48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US" sz="48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haridustöötajatele</a:t>
            </a:r>
            <a:endParaRPr dirty="0"/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b="1" dirty="0"/>
              <a:t>Evelyn </a:t>
            </a:r>
            <a:r>
              <a:rPr lang="en-US" b="1" dirty="0" err="1"/>
              <a:t>Soidla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100" dirty="0"/>
              <a:t>coach ja </a:t>
            </a:r>
            <a:r>
              <a:rPr lang="en-US" sz="2100" dirty="0" err="1"/>
              <a:t>superviisor</a:t>
            </a:r>
            <a:endParaRPr sz="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000" dirty="0"/>
              <a:t>2021 </a:t>
            </a:r>
            <a:r>
              <a:rPr lang="en-US" sz="2000" dirty="0" err="1"/>
              <a:t>september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KES MA OLEN?</a:t>
            </a:r>
            <a:endParaRPr sz="4400" b="1" dirty="0">
              <a:solidFill>
                <a:schemeClr val="dk2"/>
              </a:solidFill>
            </a:endParaRPr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457200" y="1981199"/>
            <a:ext cx="4213800" cy="4555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naine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/>
              <a:t>ema</a:t>
            </a: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sõber</a:t>
            </a:r>
            <a:endParaRPr lang="en-US"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kolleeg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inglise</a:t>
            </a:r>
            <a:r>
              <a:rPr lang="en-US" sz="2000" dirty="0"/>
              <a:t> </a:t>
            </a:r>
            <a:r>
              <a:rPr lang="en-US" sz="2000" dirty="0" err="1"/>
              <a:t>keele</a:t>
            </a:r>
            <a:r>
              <a:rPr lang="en-US" sz="2000" dirty="0"/>
              <a:t> </a:t>
            </a:r>
            <a:r>
              <a:rPr lang="en-US" sz="2000" dirty="0" err="1"/>
              <a:t>õpetaja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inglise</a:t>
            </a:r>
            <a:r>
              <a:rPr lang="en-US" sz="2000" dirty="0"/>
              <a:t> </a:t>
            </a:r>
            <a:r>
              <a:rPr lang="en-US" sz="2000" dirty="0" err="1"/>
              <a:t>keele</a:t>
            </a:r>
            <a:r>
              <a:rPr lang="en-US" sz="2000" dirty="0"/>
              <a:t> </a:t>
            </a:r>
            <a:r>
              <a:rPr lang="en-US" sz="2000" dirty="0" err="1"/>
              <a:t>õppejõud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/>
              <a:t>mentor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ekspert</a:t>
            </a:r>
            <a:r>
              <a:rPr lang="en-US" sz="2000" dirty="0"/>
              <a:t> </a:t>
            </a:r>
            <a:r>
              <a:rPr lang="en-US" sz="2000" dirty="0" err="1"/>
              <a:t>välissuhtluse</a:t>
            </a:r>
            <a:r>
              <a:rPr lang="en-US" sz="2000" dirty="0"/>
              <a:t> </a:t>
            </a:r>
            <a:r>
              <a:rPr lang="en-US" sz="2000" dirty="0" err="1"/>
              <a:t>alal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meeskonnakoolitaja</a:t>
            </a:r>
            <a:endParaRPr lang="en-US"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meeskonnaarendaja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/>
              <a:t>coach (ICF)</a:t>
            </a:r>
            <a:endParaRPr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superviisor</a:t>
            </a:r>
            <a:r>
              <a:rPr lang="en-US" sz="2000" dirty="0"/>
              <a:t> tase 6 (ESCÜ/ANSE)</a:t>
            </a: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000" dirty="0" err="1"/>
              <a:t>programmi</a:t>
            </a:r>
            <a:r>
              <a:rPr lang="en-US" sz="2000" dirty="0"/>
              <a:t> </a:t>
            </a:r>
            <a:r>
              <a:rPr lang="en-US" sz="2000" dirty="0" err="1"/>
              <a:t>looja</a:t>
            </a:r>
            <a:endParaRPr lang="en-US" sz="2000" dirty="0"/>
          </a:p>
          <a:p>
            <a:pPr marL="1333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lang="en-US"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endParaRPr lang="en-US" sz="20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endParaRPr sz="2000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1000" y="1679289"/>
            <a:ext cx="2484000" cy="362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in a white dress&#10;&#10;Description automatically generated with medium confidence">
            <a:extLst>
              <a:ext uri="{FF2B5EF4-FFF2-40B4-BE49-F238E27FC236}">
                <a16:creationId xmlns:a16="http://schemas.microsoft.com/office/drawing/2014/main" id="{F3C33AA2-BE16-7440-B7C9-A16F93DD2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5022" y="4636790"/>
            <a:ext cx="1565843" cy="23496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083907-2B0F-4A44-B52A-F8F6FD5752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9885" y="1333500"/>
            <a:ext cx="1803654" cy="2404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ACB161-F844-594E-93C3-B2E1F7950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1000" y="5779599"/>
            <a:ext cx="2014333" cy="14177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ed4d0752de_0_38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ed4d0752de_0_38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Arenguprogramm haridustöötajatele</a:t>
            </a:r>
            <a:endParaRPr sz="3600" b="1">
              <a:solidFill>
                <a:schemeClr val="dk2"/>
              </a:solidFill>
            </a:endParaRPr>
          </a:p>
        </p:txBody>
      </p:sp>
      <p:sp>
        <p:nvSpPr>
          <p:cNvPr id="101" name="Google Shape;101;ged4d0752de_0_38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to add text	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ged4d0752de_0_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828800"/>
            <a:ext cx="8229601" cy="417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576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/>
              <a:t>Mida</a:t>
            </a:r>
            <a:r>
              <a:rPr lang="en-US" b="1" dirty="0"/>
              <a:t> see </a:t>
            </a:r>
            <a:r>
              <a:rPr lang="en-US" b="1" dirty="0" err="1"/>
              <a:t>sisaldab</a:t>
            </a:r>
            <a:r>
              <a:rPr lang="en-US" b="1" dirty="0"/>
              <a:t>?</a:t>
            </a:r>
            <a:endParaRPr sz="4400" b="1" dirty="0">
              <a:solidFill>
                <a:schemeClr val="dk2"/>
              </a:solidFill>
            </a:endParaRPr>
          </a:p>
        </p:txBody>
      </p:sp>
      <p:sp>
        <p:nvSpPr>
          <p:cNvPr id="109" name="Google Shape;109;p3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44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Arenguprogrammi õppekava</a:t>
            </a: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8CE7B97-BC5C-6841-AFF9-E517EB695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667000"/>
            <a:ext cx="8516112" cy="39163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ed4d0752de_0_83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ed4d0752de_0_83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dk1"/>
                </a:solidFill>
              </a:rPr>
              <a:t>Meetod</a:t>
            </a:r>
            <a:r>
              <a:rPr lang="en-US" sz="3600" b="1" dirty="0">
                <a:solidFill>
                  <a:schemeClr val="dk1"/>
                </a:solidFill>
              </a:rPr>
              <a:t> – </a:t>
            </a:r>
            <a:r>
              <a:rPr lang="en-US" sz="3600" b="1" dirty="0" err="1">
                <a:solidFill>
                  <a:schemeClr val="dk1"/>
                </a:solidFill>
              </a:rPr>
              <a:t>supervisioon</a:t>
            </a:r>
            <a:r>
              <a:rPr lang="en-US" sz="3600" b="1" dirty="0">
                <a:solidFill>
                  <a:schemeClr val="dk1"/>
                </a:solidFill>
              </a:rPr>
              <a:t>/coaching/</a:t>
            </a:r>
            <a:r>
              <a:rPr lang="en-US" sz="3600" b="1" dirty="0" err="1">
                <a:solidFill>
                  <a:schemeClr val="dk1"/>
                </a:solidFill>
              </a:rPr>
              <a:t>koolitus</a:t>
            </a:r>
            <a:endParaRPr sz="3600" b="1" dirty="0">
              <a:solidFill>
                <a:schemeClr val="dk2"/>
              </a:solidFill>
            </a:endParaRPr>
          </a:p>
        </p:txBody>
      </p:sp>
      <p:sp>
        <p:nvSpPr>
          <p:cNvPr id="116" name="Google Shape;116;ged4d0752de_0_83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800" u="sng" dirty="0">
                <a:solidFill>
                  <a:schemeClr val="hlink"/>
                </a:solidFill>
                <a:hlinkClick r:id="rId4"/>
              </a:rPr>
              <a:t>ESCÜ</a:t>
            </a:r>
            <a:r>
              <a:rPr lang="en-US" sz="2800" u="sng" dirty="0">
                <a:solidFill>
                  <a:schemeClr val="hlink"/>
                </a:solidFill>
              </a:rPr>
              <a:t> </a:t>
            </a:r>
            <a:r>
              <a:rPr lang="en-US" sz="2800" u="sng" dirty="0" err="1">
                <a:solidFill>
                  <a:schemeClr val="hlink"/>
                </a:solidFill>
              </a:rPr>
              <a:t>kirjeldab</a:t>
            </a:r>
            <a:r>
              <a:rPr lang="en-US" sz="2800" u="sng" dirty="0">
                <a:solidFill>
                  <a:schemeClr val="hlink"/>
                </a:solidFill>
              </a:rPr>
              <a:t> </a:t>
            </a:r>
            <a:r>
              <a:rPr lang="en-US" sz="2800" u="sng" dirty="0" err="1">
                <a:solidFill>
                  <a:schemeClr val="hlink"/>
                </a:solidFill>
              </a:rPr>
              <a:t>supervisiooni</a:t>
            </a:r>
            <a:r>
              <a:rPr lang="en-US" sz="2800" u="sng" dirty="0">
                <a:solidFill>
                  <a:schemeClr val="hlink"/>
                </a:solidFill>
              </a:rPr>
              <a:t> </a:t>
            </a:r>
            <a:r>
              <a:rPr lang="en-US" sz="2800" u="sng" dirty="0" err="1">
                <a:solidFill>
                  <a:schemeClr val="hlink"/>
                </a:solidFill>
              </a:rPr>
              <a:t>järgmiselt</a:t>
            </a:r>
            <a:r>
              <a:rPr lang="en-US" sz="2800" u="sng" dirty="0">
                <a:solidFill>
                  <a:schemeClr val="hlink"/>
                </a:solidFill>
              </a:rPr>
              <a:t>:</a:t>
            </a: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lang="en-US" sz="2800" dirty="0"/>
          </a:p>
          <a:p>
            <a:pPr indent="-457200"/>
            <a:r>
              <a:rPr lang="en-US" sz="2800" dirty="0" err="1"/>
              <a:t>lahenduste</a:t>
            </a:r>
            <a:r>
              <a:rPr lang="en-US" sz="2800" dirty="0"/>
              <a:t> </a:t>
            </a:r>
            <a:r>
              <a:rPr lang="en-US" sz="2800" dirty="0" err="1"/>
              <a:t>leidmine</a:t>
            </a:r>
            <a:r>
              <a:rPr lang="en-US" sz="2800" dirty="0"/>
              <a:t> </a:t>
            </a:r>
            <a:r>
              <a:rPr lang="en-US" sz="2800" dirty="0" err="1"/>
              <a:t>keerulistele</a:t>
            </a:r>
            <a:r>
              <a:rPr lang="en-US" sz="2800" dirty="0"/>
              <a:t> </a:t>
            </a:r>
            <a:r>
              <a:rPr lang="en-US" sz="2800" dirty="0" err="1"/>
              <a:t>olukordadele</a:t>
            </a:r>
            <a:r>
              <a:rPr lang="en-US" sz="2800" dirty="0"/>
              <a:t>, </a:t>
            </a:r>
            <a:r>
              <a:rPr lang="en-US" sz="2800" dirty="0" err="1"/>
              <a:t>sh</a:t>
            </a:r>
            <a:r>
              <a:rPr lang="en-US" sz="2800" dirty="0"/>
              <a:t> </a:t>
            </a:r>
            <a:r>
              <a:rPr lang="en-US" sz="2800" dirty="0" err="1"/>
              <a:t>klienditöös</a:t>
            </a:r>
            <a:r>
              <a:rPr lang="en-US" sz="2800" dirty="0"/>
              <a:t>, </a:t>
            </a:r>
            <a:r>
              <a:rPr lang="en-US" sz="2800" dirty="0" err="1"/>
              <a:t>meeskonnas</a:t>
            </a:r>
            <a:r>
              <a:rPr lang="en-US" sz="2800" dirty="0"/>
              <a:t>, </a:t>
            </a:r>
            <a:r>
              <a:rPr lang="en-US" sz="2800" dirty="0" err="1"/>
              <a:t>organisatsioonis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/>
              <a:t> </a:t>
            </a:r>
            <a:r>
              <a:rPr lang="en-US" sz="2800" dirty="0" err="1"/>
              <a:t>töötaja</a:t>
            </a:r>
            <a:r>
              <a:rPr lang="en-US" sz="2800" dirty="0"/>
              <a:t> </a:t>
            </a:r>
            <a:r>
              <a:rPr lang="en-US" sz="2800" dirty="0" err="1"/>
              <a:t>vaimne</a:t>
            </a:r>
            <a:r>
              <a:rPr lang="en-US" sz="2800" dirty="0"/>
              <a:t> </a:t>
            </a:r>
            <a:r>
              <a:rPr lang="en-US" sz="2800" dirty="0" err="1"/>
              <a:t>tervis</a:t>
            </a:r>
            <a:r>
              <a:rPr lang="en-US" sz="2800" dirty="0"/>
              <a:t>, </a:t>
            </a:r>
            <a:r>
              <a:rPr lang="en-US" sz="2800" dirty="0" err="1"/>
              <a:t>sh</a:t>
            </a:r>
            <a:r>
              <a:rPr lang="en-US" sz="2800" dirty="0"/>
              <a:t> </a:t>
            </a:r>
            <a:r>
              <a:rPr lang="en-US" sz="2800" dirty="0" err="1"/>
              <a:t>läbipõlemise</a:t>
            </a:r>
            <a:r>
              <a:rPr lang="en-US" sz="2800" dirty="0"/>
              <a:t> </a:t>
            </a:r>
            <a:r>
              <a:rPr lang="en-US" sz="2800" dirty="0" err="1"/>
              <a:t>ennetamine</a:t>
            </a:r>
            <a:endParaRPr sz="2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800" dirty="0" err="1"/>
              <a:t>eluterve</a:t>
            </a:r>
            <a:r>
              <a:rPr lang="en-US" sz="2800" dirty="0"/>
              <a:t> </a:t>
            </a:r>
            <a:r>
              <a:rPr lang="en-US" sz="2800" dirty="0" err="1"/>
              <a:t>töökultuuri</a:t>
            </a:r>
            <a:r>
              <a:rPr lang="en-US" sz="2800" dirty="0"/>
              <a:t> </a:t>
            </a:r>
            <a:r>
              <a:rPr lang="en-US" sz="2800" dirty="0" err="1"/>
              <a:t>loomine</a:t>
            </a:r>
            <a:r>
              <a:rPr lang="en-US" sz="2800" dirty="0"/>
              <a:t>, </a:t>
            </a:r>
            <a:r>
              <a:rPr lang="en-US" sz="2800" dirty="0" err="1"/>
              <a:t>arendamine</a:t>
            </a:r>
            <a:r>
              <a:rPr lang="en-US" sz="2800" dirty="0"/>
              <a:t>, </a:t>
            </a:r>
            <a:r>
              <a:rPr lang="en-US" sz="2800" dirty="0" err="1"/>
              <a:t>hoidmine</a:t>
            </a:r>
            <a:endParaRPr sz="2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800" dirty="0" err="1"/>
              <a:t>professionaalse</a:t>
            </a:r>
            <a:r>
              <a:rPr lang="en-US" sz="2800" dirty="0"/>
              <a:t> </a:t>
            </a:r>
            <a:r>
              <a:rPr lang="en-US" sz="2800" dirty="0" err="1"/>
              <a:t>identiteedi</a:t>
            </a:r>
            <a:r>
              <a:rPr lang="en-US" sz="2800" dirty="0"/>
              <a:t> </a:t>
            </a:r>
            <a:r>
              <a:rPr lang="en-US" sz="2800" dirty="0" err="1"/>
              <a:t>kujundamine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 err="1"/>
              <a:t>elukestva</a:t>
            </a:r>
            <a:r>
              <a:rPr lang="en-US" sz="2800" dirty="0"/>
              <a:t> </a:t>
            </a:r>
            <a:r>
              <a:rPr lang="en-US" sz="2800" dirty="0" err="1"/>
              <a:t>õppimise</a:t>
            </a:r>
            <a:r>
              <a:rPr lang="en-US" sz="2800" dirty="0"/>
              <a:t> </a:t>
            </a:r>
            <a:r>
              <a:rPr lang="en-US" sz="2800" dirty="0" err="1"/>
              <a:t>toetamine</a:t>
            </a:r>
            <a:endParaRPr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ed4d0752de_0_11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ed4d0752de_0_11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03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b="1" dirty="0" err="1">
                <a:solidFill>
                  <a:schemeClr val="dk1"/>
                </a:solidFill>
              </a:rPr>
              <a:t>Miks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seda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vaja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võiks</a:t>
            </a:r>
            <a:r>
              <a:rPr lang="en-US" b="1" dirty="0">
                <a:solidFill>
                  <a:schemeClr val="dk1"/>
                </a:solidFill>
              </a:rPr>
              <a:t> olla?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23" name="Google Shape;123;ged4d0752de_0_11"/>
          <p:cNvSpPr txBox="1">
            <a:spLocks noGrp="1"/>
          </p:cNvSpPr>
          <p:nvPr>
            <p:ph type="body" idx="1"/>
          </p:nvPr>
        </p:nvSpPr>
        <p:spPr>
          <a:xfrm>
            <a:off x="457200" y="1828800"/>
            <a:ext cx="82296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500"/>
              <a:buChar char="•"/>
            </a:pPr>
            <a:r>
              <a:rPr lang="en-US" sz="2900" dirty="0" err="1"/>
              <a:t>võimalus</a:t>
            </a:r>
            <a:r>
              <a:rPr lang="en-US" sz="2900" dirty="0"/>
              <a:t> </a:t>
            </a:r>
            <a:r>
              <a:rPr lang="en-US" sz="2900" dirty="0" err="1"/>
              <a:t>teha</a:t>
            </a:r>
            <a:r>
              <a:rPr lang="en-US" sz="2900" dirty="0"/>
              <a:t> </a:t>
            </a:r>
            <a:r>
              <a:rPr lang="en-US" sz="2900" dirty="0" err="1"/>
              <a:t>muutus</a:t>
            </a:r>
            <a:r>
              <a:rPr lang="en-US" sz="2900" dirty="0"/>
              <a:t> </a:t>
            </a:r>
            <a:r>
              <a:rPr lang="en-US" sz="2900" dirty="0" err="1"/>
              <a:t>enda</a:t>
            </a:r>
            <a:r>
              <a:rPr lang="en-US" sz="2900" dirty="0"/>
              <a:t> </a:t>
            </a:r>
            <a:r>
              <a:rPr lang="en-US" sz="2900" dirty="0" err="1"/>
              <a:t>õpetamis</a:t>
            </a:r>
            <a:r>
              <a:rPr lang="en-US" sz="2900" dirty="0"/>
              <a:t>- ja </a:t>
            </a:r>
            <a:r>
              <a:rPr lang="en-US" sz="2900" dirty="0" err="1"/>
              <a:t>koolitamispraktikas</a:t>
            </a:r>
            <a:r>
              <a:rPr lang="en-US" sz="2900" dirty="0"/>
              <a:t> (</a:t>
            </a:r>
            <a:r>
              <a:rPr lang="en-US" sz="2900" dirty="0" err="1"/>
              <a:t>juhtimispraktikas</a:t>
            </a:r>
            <a:r>
              <a:rPr lang="en-US" sz="2900" dirty="0"/>
              <a:t> </a:t>
            </a:r>
            <a:r>
              <a:rPr lang="en-US" sz="2900" dirty="0" err="1"/>
              <a:t>vmv</a:t>
            </a:r>
            <a:r>
              <a:rPr lang="en-US" sz="2900" dirty="0"/>
              <a:t>)</a:t>
            </a:r>
            <a:endParaRPr sz="29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900" dirty="0" err="1"/>
              <a:t>võimalus</a:t>
            </a:r>
            <a:r>
              <a:rPr lang="en-US" sz="2900" dirty="0"/>
              <a:t> </a:t>
            </a:r>
            <a:r>
              <a:rPr lang="en-US" sz="2900" dirty="0" err="1"/>
              <a:t>kogeda</a:t>
            </a:r>
            <a:r>
              <a:rPr lang="en-US" sz="2900" dirty="0"/>
              <a:t> </a:t>
            </a:r>
            <a:r>
              <a:rPr lang="en-US" sz="2900" dirty="0" err="1"/>
              <a:t>reflekteerimis</a:t>
            </a:r>
            <a:r>
              <a:rPr lang="en-US" sz="2900" dirty="0"/>
              <a:t>- ja </a:t>
            </a:r>
            <a:r>
              <a:rPr lang="en-US" sz="2900" dirty="0" err="1"/>
              <a:t>tagasiside</a:t>
            </a:r>
            <a:r>
              <a:rPr lang="en-US" sz="2900" dirty="0"/>
              <a:t> ja </a:t>
            </a:r>
            <a:r>
              <a:rPr lang="en-US" sz="2900" dirty="0" err="1"/>
              <a:t>edasiside</a:t>
            </a:r>
            <a:r>
              <a:rPr lang="en-US" sz="2900" dirty="0"/>
              <a:t> </a:t>
            </a:r>
            <a:r>
              <a:rPr lang="en-US" sz="2900" dirty="0" err="1"/>
              <a:t>andmise</a:t>
            </a:r>
            <a:r>
              <a:rPr lang="en-US" sz="2900" dirty="0"/>
              <a:t> </a:t>
            </a:r>
            <a:r>
              <a:rPr lang="en-US" sz="2900" dirty="0" err="1"/>
              <a:t>oskust</a:t>
            </a:r>
            <a:endParaRPr sz="29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900" dirty="0" err="1"/>
              <a:t>saada</a:t>
            </a:r>
            <a:r>
              <a:rPr lang="en-US" sz="2900" dirty="0"/>
              <a:t> </a:t>
            </a:r>
            <a:r>
              <a:rPr lang="en-US" sz="2900" dirty="0" err="1"/>
              <a:t>õpetaja</a:t>
            </a:r>
            <a:r>
              <a:rPr lang="en-US" sz="2900" dirty="0"/>
              <a:t>/</a:t>
            </a:r>
            <a:r>
              <a:rPr lang="en-US" sz="2900" dirty="0" err="1"/>
              <a:t>koolitajana</a:t>
            </a:r>
            <a:r>
              <a:rPr lang="en-US" sz="2900" dirty="0"/>
              <a:t>/</a:t>
            </a:r>
            <a:r>
              <a:rPr lang="en-US" sz="2900" dirty="0" err="1"/>
              <a:t>juhina</a:t>
            </a:r>
            <a:r>
              <a:rPr lang="en-US" sz="2900" dirty="0"/>
              <a:t> </a:t>
            </a:r>
            <a:r>
              <a:rPr lang="en-US" sz="2900" dirty="0" err="1"/>
              <a:t>jõustatud</a:t>
            </a:r>
            <a:r>
              <a:rPr lang="en-US" sz="2900" dirty="0"/>
              <a:t> ja </a:t>
            </a:r>
            <a:r>
              <a:rPr lang="en-US" sz="2900" dirty="0" err="1"/>
              <a:t>toetatud</a:t>
            </a:r>
            <a:endParaRPr sz="2900" dirty="0"/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2900" dirty="0" err="1"/>
              <a:t>võimalus</a:t>
            </a:r>
            <a:r>
              <a:rPr lang="en-US" sz="2900" dirty="0"/>
              <a:t> </a:t>
            </a:r>
            <a:r>
              <a:rPr lang="en-US" sz="2900" dirty="0" err="1"/>
              <a:t>mõtestada</a:t>
            </a:r>
            <a:r>
              <a:rPr lang="en-US" sz="2900" dirty="0"/>
              <a:t> </a:t>
            </a:r>
            <a:r>
              <a:rPr lang="en-US" sz="2900" dirty="0" err="1"/>
              <a:t>enda</a:t>
            </a:r>
            <a:r>
              <a:rPr lang="en-US" sz="2900" dirty="0"/>
              <a:t> </a:t>
            </a:r>
            <a:r>
              <a:rPr lang="en-US" sz="2900" dirty="0" err="1"/>
              <a:t>tegevust</a:t>
            </a:r>
            <a:r>
              <a:rPr lang="en-US" sz="2900" dirty="0"/>
              <a:t> </a:t>
            </a:r>
            <a:r>
              <a:rPr lang="en-US" sz="2900" dirty="0" err="1"/>
              <a:t>õpetajana</a:t>
            </a:r>
            <a:r>
              <a:rPr lang="en-US" sz="2900" dirty="0"/>
              <a:t>/</a:t>
            </a:r>
            <a:r>
              <a:rPr lang="en-US" sz="2900" dirty="0" err="1"/>
              <a:t>koolitajana</a:t>
            </a:r>
            <a:r>
              <a:rPr lang="en-US" sz="2900" dirty="0"/>
              <a:t>/</a:t>
            </a:r>
            <a:r>
              <a:rPr lang="en-US" sz="2900" dirty="0" err="1"/>
              <a:t>haridustöötajana</a:t>
            </a:r>
            <a:r>
              <a:rPr lang="en-US" sz="2900" dirty="0"/>
              <a:t>/</a:t>
            </a:r>
            <a:r>
              <a:rPr lang="en-US" sz="2900" dirty="0" err="1"/>
              <a:t>juhina</a:t>
            </a:r>
            <a:r>
              <a:rPr lang="en-US" sz="2900" dirty="0"/>
              <a:t>; </a:t>
            </a:r>
            <a:r>
              <a:rPr lang="en-US" sz="2900" dirty="0" err="1"/>
              <a:t>teadlikustada</a:t>
            </a:r>
            <a:r>
              <a:rPr lang="en-US" sz="2900" dirty="0"/>
              <a:t> </a:t>
            </a:r>
            <a:r>
              <a:rPr lang="en-US" sz="2900" dirty="0" err="1"/>
              <a:t>enda</a:t>
            </a:r>
            <a:r>
              <a:rPr lang="en-US" sz="2900" dirty="0"/>
              <a:t> </a:t>
            </a:r>
            <a:r>
              <a:rPr lang="en-US" sz="2900" dirty="0" err="1"/>
              <a:t>tugevusi</a:t>
            </a:r>
            <a:endParaRPr sz="2900"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ed4d0752de_0_18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ed4d0752de_0_18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0320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b="1">
                <a:solidFill>
                  <a:schemeClr val="dk1"/>
                </a:solidFill>
              </a:rPr>
              <a:t>Miks seda vaja võiks olla?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30" name="Google Shape;130;ged4d0752de_0_18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võimalus luua sidemeid erineva taustaga õpetajate/koolitajate vahel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võimalus kogeda coachingut, supervisiooni ja kovisiooni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võimalus enda mõju teistele teadlikult analüüsida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ed4d0752de_0_71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ed4d0752de_0_71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0320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b="1" dirty="0" err="1">
                <a:solidFill>
                  <a:schemeClr val="dk1"/>
                </a:solidFill>
              </a:rPr>
              <a:t>Mida</a:t>
            </a:r>
            <a:r>
              <a:rPr lang="en-US" b="1" dirty="0">
                <a:solidFill>
                  <a:schemeClr val="dk1"/>
                </a:solidFill>
              </a:rPr>
              <a:t> on </a:t>
            </a:r>
            <a:r>
              <a:rPr lang="en-US" b="1" dirty="0" err="1">
                <a:solidFill>
                  <a:schemeClr val="dk1"/>
                </a:solidFill>
              </a:rPr>
              <a:t>öelnud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osalejad</a:t>
            </a:r>
            <a:r>
              <a:rPr lang="en-US" b="1" dirty="0">
                <a:solidFill>
                  <a:schemeClr val="dk1"/>
                </a:solidFill>
              </a:rPr>
              <a:t>? 1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37" name="Google Shape;137;ged4d0752de_0_71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2700" u="sng">
                <a:solidFill>
                  <a:schemeClr val="hlink"/>
                </a:solidFill>
                <a:hlinkClick r:id="rId4"/>
              </a:rPr>
              <a:t>Arenguprogrammist ML s</a:t>
            </a:r>
            <a:endParaRPr sz="2700"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  <a:p>
            <a:pPr marL="9144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2700" u="sng">
                <a:solidFill>
                  <a:schemeClr val="hlink"/>
                </a:solidFill>
                <a:hlinkClick r:id="rId5"/>
              </a:rPr>
              <a:t>Õpetajate läbipõlemine</a:t>
            </a:r>
            <a:endParaRPr sz="2700"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  <a:p>
            <a:pPr marL="9144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2700"/>
              <a:t>… pärast õpetaja arenguprogrammi läbimist olen hakanud otsima lahendusi, mitte takistusi.</a:t>
            </a:r>
            <a:endParaRPr sz="2700"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  <a:p>
            <a:pPr marL="9144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2700"/>
              <a:t>… mul ei olegi enam ühtegi vana mõtet alles.</a:t>
            </a:r>
            <a:endParaRPr sz="2700"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  <a:p>
            <a:pPr marL="9144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2700"/>
              <a:t>… põhjalikum iseendaga tegelemine muudab mind paremaks inimeseks igas mõttes.</a:t>
            </a:r>
            <a:endParaRPr sz="2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ed4d0752de_0_77" descr="slide_2-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ed4d0752de_0_77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0320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b="1" dirty="0" err="1">
                <a:solidFill>
                  <a:schemeClr val="dk1"/>
                </a:solidFill>
              </a:rPr>
              <a:t>Mida</a:t>
            </a:r>
            <a:r>
              <a:rPr lang="en-US" b="1" dirty="0">
                <a:solidFill>
                  <a:schemeClr val="dk1"/>
                </a:solidFill>
              </a:rPr>
              <a:t> on </a:t>
            </a:r>
            <a:r>
              <a:rPr lang="en-US" b="1" dirty="0" err="1">
                <a:solidFill>
                  <a:schemeClr val="dk1"/>
                </a:solidFill>
              </a:rPr>
              <a:t>öelnud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en-US" b="1" dirty="0" err="1">
                <a:solidFill>
                  <a:schemeClr val="dk1"/>
                </a:solidFill>
              </a:rPr>
              <a:t>osalejad</a:t>
            </a:r>
            <a:r>
              <a:rPr lang="en-US" b="1" dirty="0">
                <a:solidFill>
                  <a:schemeClr val="dk1"/>
                </a:solidFill>
              </a:rPr>
              <a:t>? 2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44" name="Google Shape;144;ged4d0752de_0_77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… tunnen ennast tõeliselt hoitud.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… mul on tugigrupp, kus võin päriselt jagada seda, mida mõtlen.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… see on koht, kus saan võtta aja endale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… see on privileeg olla arenguprogrammis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HARJUTUS</a:t>
            </a:r>
            <a:br>
              <a:rPr lang="en-US" b="1" dirty="0"/>
            </a:br>
            <a:r>
              <a:rPr lang="en-US" b="1" dirty="0"/>
              <a:t>KES SINA OLED?</a:t>
            </a:r>
            <a:endParaRPr sz="4400" b="1" dirty="0">
              <a:solidFill>
                <a:schemeClr val="dk2"/>
              </a:solidFill>
            </a:endParaRPr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457199" y="1981200"/>
            <a:ext cx="8229599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t-EE" sz="2400" b="1" dirty="0"/>
              <a:t>15 min (paari peale)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t-EE" sz="2400" dirty="0"/>
              <a:t>Kuidas sa end kirjeldad?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t-EE" sz="2400" dirty="0"/>
              <a:t>Millistes olukordades leiad end autopiloodilt?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t-EE" sz="2400" dirty="0"/>
              <a:t>Mitu erinevat enda mina suudad sa hetkel nimetada? </a:t>
            </a: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t-EE" sz="2400" b="1" dirty="0"/>
              <a:t>10 min</a:t>
            </a: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t-EE" sz="2400" dirty="0"/>
              <a:t>Milliseid avastusi tegite harjutuse käigus?</a:t>
            </a: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t-EE" sz="2400" dirty="0"/>
              <a:t>Kirjutage need MIRO keskkonda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endParaRPr lang="et-EE" sz="2400"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t-EE" sz="2000" i="1" dirty="0"/>
              <a:t>“</a:t>
            </a:r>
            <a:r>
              <a:rPr lang="et-EE" sz="2000" i="1" dirty="0" err="1"/>
              <a:t>Knowing</a:t>
            </a:r>
            <a:r>
              <a:rPr lang="et-EE" sz="2000" i="1" dirty="0"/>
              <a:t> </a:t>
            </a:r>
            <a:r>
              <a:rPr lang="et-EE" sz="2000" i="1" dirty="0" err="1"/>
              <a:t>yourself</a:t>
            </a:r>
            <a:r>
              <a:rPr lang="et-EE" sz="2000" i="1" dirty="0"/>
              <a:t> </a:t>
            </a:r>
            <a:r>
              <a:rPr lang="et-EE" sz="2000" i="1" dirty="0" err="1"/>
              <a:t>is</a:t>
            </a:r>
            <a:r>
              <a:rPr lang="et-EE" sz="2000" i="1" dirty="0"/>
              <a:t> </a:t>
            </a:r>
            <a:r>
              <a:rPr lang="et-EE" sz="2000" i="1" dirty="0" err="1"/>
              <a:t>the</a:t>
            </a:r>
            <a:r>
              <a:rPr lang="et-EE" sz="2000" i="1" dirty="0"/>
              <a:t> </a:t>
            </a:r>
            <a:r>
              <a:rPr lang="et-EE" sz="2000" i="1" dirty="0" err="1"/>
              <a:t>beginning</a:t>
            </a:r>
            <a:r>
              <a:rPr lang="et-EE" sz="2000" i="1" dirty="0"/>
              <a:t> of all </a:t>
            </a:r>
            <a:r>
              <a:rPr lang="et-EE" sz="2000" i="1" dirty="0" err="1"/>
              <a:t>wisdom</a:t>
            </a:r>
            <a:r>
              <a:rPr lang="et-EE" sz="2000" i="1" dirty="0"/>
              <a:t>“ - </a:t>
            </a:r>
            <a:r>
              <a:rPr lang="et-EE" sz="2000" i="1" dirty="0" err="1"/>
              <a:t>Aristotle</a:t>
            </a:r>
            <a:endParaRPr sz="2000" i="1"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7331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HARJUTUS</a:t>
            </a:r>
            <a:br>
              <a:rPr lang="en-US" b="1" dirty="0"/>
            </a:br>
            <a:r>
              <a:rPr lang="en-US" b="1" dirty="0"/>
              <a:t>KUIDAS SA END TUNNED?</a:t>
            </a:r>
            <a:endParaRPr sz="4400" b="1" dirty="0">
              <a:solidFill>
                <a:schemeClr val="dk2"/>
              </a:solidFill>
            </a:endParaRPr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457199" y="1981200"/>
            <a:ext cx="8229599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t-EE" dirty="0"/>
              <a:t>Milliseid emotsioone hetkel koged?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t-EE" dirty="0"/>
              <a:t>Mida sa kehas tunned?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t-EE" dirty="0"/>
              <a:t>Kuidas soovid neid väljendada?</a:t>
            </a: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t-EE"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picture containing text, person, male&#10;&#10;Description automatically generated">
            <a:extLst>
              <a:ext uri="{FF2B5EF4-FFF2-40B4-BE49-F238E27FC236}">
                <a16:creationId xmlns:a16="http://schemas.microsoft.com/office/drawing/2014/main" id="{B4814477-8A54-D448-B97B-596219130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511" y="3753853"/>
            <a:ext cx="2700489" cy="301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7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2"/>
                </a:solidFill>
              </a:rPr>
              <a:t>MILLISEL TEOORIAL PÕHINES HARJUTUS?</a:t>
            </a:r>
            <a:br>
              <a:rPr lang="en-US" sz="3600" b="1" dirty="0">
                <a:solidFill>
                  <a:schemeClr val="dk2"/>
                </a:solidFill>
              </a:rPr>
            </a:br>
            <a:r>
              <a:rPr lang="en-US" sz="2800" dirty="0"/>
              <a:t>(K. </a:t>
            </a:r>
            <a:r>
              <a:rPr lang="en-US" sz="2800" dirty="0" err="1"/>
              <a:t>Wilbre</a:t>
            </a:r>
            <a:r>
              <a:rPr lang="en-US" sz="2800" dirty="0"/>
              <a:t> – </a:t>
            </a:r>
            <a:r>
              <a:rPr lang="en-US" sz="2800" dirty="0" err="1"/>
              <a:t>Kõiksuse</a:t>
            </a:r>
            <a:r>
              <a:rPr lang="en-US" sz="2800" dirty="0"/>
              <a:t> </a:t>
            </a:r>
            <a:r>
              <a:rPr lang="en-US" sz="2800" dirty="0" err="1"/>
              <a:t>teooria</a:t>
            </a:r>
            <a:r>
              <a:rPr lang="en-US" sz="2800" dirty="0"/>
              <a:t>)</a:t>
            </a:r>
            <a:endParaRPr sz="2800" dirty="0">
              <a:solidFill>
                <a:schemeClr val="dk2"/>
              </a:solidFill>
            </a:endParaRPr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457199" y="1981200"/>
            <a:ext cx="8229599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t-EE"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758A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F9A9E5-D0C7-CA4A-AC44-4F7C13F0D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22" y="2356213"/>
            <a:ext cx="6169152" cy="407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01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5" descr="slide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822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t-EE" sz="2800" dirty="0"/>
              <a:t>MEELELDI VASTAN KÜSIMUSTELE</a:t>
            </a:r>
            <a:endParaRPr sz="2800" dirty="0"/>
          </a:p>
        </p:txBody>
      </p:sp>
      <p:sp>
        <p:nvSpPr>
          <p:cNvPr id="172" name="Google Shape;172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dirty="0" err="1"/>
              <a:t>evelyn@multilingua.ee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ultilngua">
  <a:themeElements>
    <a:clrScheme name="multilngu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366</Words>
  <Application>Microsoft Office PowerPoint</Application>
  <PresentationFormat>Ekraaniseanss (4:3)</PresentationFormat>
  <Paragraphs>95</Paragraphs>
  <Slides>13</Slides>
  <Notes>13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16" baseType="lpstr">
      <vt:lpstr>Arial</vt:lpstr>
      <vt:lpstr>Trebuchet MS</vt:lpstr>
      <vt:lpstr>multilngua</vt:lpstr>
      <vt:lpstr>Arenguprogrammist haridustöötajatele</vt:lpstr>
      <vt:lpstr>KES MA OLEN?</vt:lpstr>
      <vt:lpstr>Arenguprogramm haridustöötajatele</vt:lpstr>
      <vt:lpstr>Mida see sisaldab?</vt:lpstr>
      <vt:lpstr>Meetod – supervisioon/coaching/koolitus</vt:lpstr>
      <vt:lpstr>Miks seda vaja võiks olla?</vt:lpstr>
      <vt:lpstr>Miks seda vaja võiks olla?</vt:lpstr>
      <vt:lpstr>Mida on öelnud osalejad? 1</vt:lpstr>
      <vt:lpstr>Mida on öelnud osalejad? 2</vt:lpstr>
      <vt:lpstr>HARJUTUS KES SINA OLED?</vt:lpstr>
      <vt:lpstr>HARJUTUS KUIDAS SA END TUNNED?</vt:lpstr>
      <vt:lpstr>MILLISEL TEOORIAL PÕHINES HARJUTUS? (K. Wilbre – Kõiksuse teooria)</vt:lpstr>
      <vt:lpstr>MEELELDI VASTAN KÜSIMUSTELE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Arenguprogrammist haridustöötajatele</dc:title>
  <dc:creator>Valter Haavasalu</dc:creator>
  <cp:lastModifiedBy>info</cp:lastModifiedBy>
  <cp:revision>19</cp:revision>
  <dcterms:created xsi:type="dcterms:W3CDTF">1601-01-01T00:00:00Z</dcterms:created>
  <dcterms:modified xsi:type="dcterms:W3CDTF">2021-09-09T06:36:44Z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